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331" r:id="rId3"/>
    <p:sldId id="338" r:id="rId4"/>
    <p:sldId id="332" r:id="rId5"/>
    <p:sldId id="339" r:id="rId6"/>
    <p:sldId id="340" r:id="rId7"/>
    <p:sldId id="29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8" autoAdjust="0"/>
    <p:restoredTop sz="78995" autoAdjust="0"/>
  </p:normalViewPr>
  <p:slideViewPr>
    <p:cSldViewPr snapToGrid="0" showGuides="1">
      <p:cViewPr varScale="1">
        <p:scale>
          <a:sx n="55" d="100"/>
          <a:sy n="55" d="100"/>
        </p:scale>
        <p:origin x="109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0F7D1-511B-4974-A3CA-57E5EE663078}" type="datetimeFigureOut">
              <a:rPr lang="en-CA" smtClean="0"/>
              <a:t>08/01/2016</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1D245-0EE3-4422-B1B3-720A25B012F2}" type="slidenum">
              <a:rPr lang="en-CA" smtClean="0"/>
              <a:t>‹#›</a:t>
            </a:fld>
            <a:endParaRPr lang="en-CA" dirty="0"/>
          </a:p>
        </p:txBody>
      </p:sp>
    </p:spTree>
    <p:extLst>
      <p:ext uri="{BB962C8B-B14F-4D97-AF65-F5344CB8AC3E}">
        <p14:creationId xmlns:p14="http://schemas.microsoft.com/office/powerpoint/2010/main" val="898294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Book of Mormon Lesson </a:t>
            </a:r>
            <a:r>
              <a:rPr lang="en-CA" dirty="0" smtClean="0"/>
              <a:t>10</a:t>
            </a:r>
            <a:r>
              <a:rPr lang="en-CA" baseline="0" dirty="0" smtClean="0"/>
              <a:t> </a:t>
            </a:r>
            <a:r>
              <a:rPr lang="en-CA" baseline="0" dirty="0" smtClean="0"/>
              <a:t>- </a:t>
            </a:r>
            <a:r>
              <a:rPr lang="en-CA" dirty="0" smtClean="0"/>
              <a:t>He </a:t>
            </a:r>
            <a:r>
              <a:rPr lang="en-CA" dirty="0" err="1" smtClean="0"/>
              <a:t>Inviteth</a:t>
            </a:r>
            <a:r>
              <a:rPr lang="en-CA" dirty="0" smtClean="0"/>
              <a:t> All to Come unto Him</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1</a:t>
            </a:fld>
            <a:endParaRPr lang="en-CA" dirty="0"/>
          </a:p>
        </p:txBody>
      </p:sp>
    </p:spTree>
    <p:extLst>
      <p:ext uri="{BB962C8B-B14F-4D97-AF65-F5344CB8AC3E}">
        <p14:creationId xmlns:p14="http://schemas.microsoft.com/office/powerpoint/2010/main" val="1133431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Recap Lesson 9</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2</a:t>
            </a:fld>
            <a:endParaRPr lang="en-CA" dirty="0"/>
          </a:p>
        </p:txBody>
      </p:sp>
    </p:spTree>
    <p:extLst>
      <p:ext uri="{BB962C8B-B14F-4D97-AF65-F5344CB8AC3E}">
        <p14:creationId xmlns:p14="http://schemas.microsoft.com/office/powerpoint/2010/main" val="425113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Purpose</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3</a:t>
            </a:fld>
            <a:endParaRPr lang="en-CA" dirty="0"/>
          </a:p>
        </p:txBody>
      </p:sp>
    </p:spTree>
    <p:extLst>
      <p:ext uri="{BB962C8B-B14F-4D97-AF65-F5344CB8AC3E}">
        <p14:creationId xmlns:p14="http://schemas.microsoft.com/office/powerpoint/2010/main" val="3394441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“Last summer on a lonely stretch of desert highway, we saw ahead what appeared to be the road covered with water. My children would have wagered their entire savings on that fact. But within a few minutes we were at the distant spot and saw not one drop of water. What an illusion!</a:t>
            </a:r>
          </a:p>
          <a:p>
            <a:r>
              <a:rPr lang="en-CA" dirty="0" smtClean="0"/>
              <a:t>“How many things there are in this life that appear to be one way and all of a sudden are the reverse. … Satan operates that way. He is the master of illusion. He creates illusions in an attempt to detour, dilute, and divert the power and the attention of the Latter-day Saints from the pure truth of God”</a:t>
            </a:r>
          </a:p>
          <a:p>
            <a:r>
              <a:rPr lang="en-CA" dirty="0" smtClean="0"/>
              <a:t>Conference Report, Apr. 1982, 35–36; or Ensign, May 1982, 25</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4</a:t>
            </a:fld>
            <a:endParaRPr lang="en-CA" dirty="0"/>
          </a:p>
        </p:txBody>
      </p:sp>
    </p:spTree>
    <p:extLst>
      <p:ext uri="{BB962C8B-B14F-4D97-AF65-F5344CB8AC3E}">
        <p14:creationId xmlns:p14="http://schemas.microsoft.com/office/powerpoint/2010/main" val="166804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Elder James E. Faust shared the following analogy: </a:t>
            </a:r>
          </a:p>
          <a:p>
            <a:r>
              <a:rPr lang="en-CA" dirty="0" smtClean="0"/>
              <a:t>“Author and commentator Malcolm Muggeridge once told a story about some frogs who were killed without resistance by being boiled alive in [a] cauldron of water. Why didn’t they resist? Because when they were put in the cauldron, the water was tepid. Then the temperature was raised ever so slightly, … then a bit warmer still, and on and on and on. The change was so gradual, almost imperceptible, that the frogs accommodated themselves to their new environment—until it was too late. The point that Mr. Muggeridge was making was not about frogs but about us and how we tend to accept evil as long as it is not a shock that is thrust on us abruptly. We are inclined to accept something morally wrong if it is only a shade more wrong than something we are already accepting’” (National Press Club Forum).</a:t>
            </a:r>
          </a:p>
          <a:p>
            <a:endParaRPr lang="en-CA" dirty="0" smtClean="0"/>
          </a:p>
          <a:p>
            <a:r>
              <a:rPr lang="en-CA" dirty="0" smtClean="0"/>
              <a:t>After sharing this analogy, Elder Faust said, “This gradual process was foretold by ancient prophets”</a:t>
            </a:r>
          </a:p>
          <a:p>
            <a:r>
              <a:rPr lang="en-CA" dirty="0" smtClean="0"/>
              <a:t>Conference Report, Apr. 1989, 40; or Ensign, May 1989, 32</a:t>
            </a:r>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6</a:t>
            </a:fld>
            <a:endParaRPr lang="en-CA" dirty="0"/>
          </a:p>
        </p:txBody>
      </p:sp>
    </p:spTree>
    <p:extLst>
      <p:ext uri="{BB962C8B-B14F-4D97-AF65-F5344CB8AC3E}">
        <p14:creationId xmlns:p14="http://schemas.microsoft.com/office/powerpoint/2010/main" val="2644390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Conclusion</a:t>
            </a:r>
          </a:p>
          <a:p>
            <a:endParaRPr lang="en-CA" dirty="0"/>
          </a:p>
        </p:txBody>
      </p:sp>
      <p:sp>
        <p:nvSpPr>
          <p:cNvPr id="4" name="Slide Number Placeholder 3"/>
          <p:cNvSpPr>
            <a:spLocks noGrp="1"/>
          </p:cNvSpPr>
          <p:nvPr>
            <p:ph type="sldNum" sz="quarter" idx="10"/>
          </p:nvPr>
        </p:nvSpPr>
        <p:spPr/>
        <p:txBody>
          <a:bodyPr/>
          <a:lstStyle/>
          <a:p>
            <a:fld id="{6591D245-0EE3-4422-B1B3-720A25B012F2}" type="slidenum">
              <a:rPr lang="en-CA" smtClean="0"/>
              <a:t>7</a:t>
            </a:fld>
            <a:endParaRPr lang="en-CA" dirty="0"/>
          </a:p>
        </p:txBody>
      </p:sp>
    </p:spTree>
    <p:extLst>
      <p:ext uri="{BB962C8B-B14F-4D97-AF65-F5344CB8AC3E}">
        <p14:creationId xmlns:p14="http://schemas.microsoft.com/office/powerpoint/2010/main" val="745980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919257"/>
            <a:ext cx="6815669" cy="1515533"/>
          </a:xfrm>
        </p:spPr>
        <p:txBody>
          <a:bodyPr anchor="b">
            <a:noAutofit/>
          </a:bodyPr>
          <a:lstStyle>
            <a:lvl1pPr algn="ctr">
              <a:defRPr sz="60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a:p>
            <a:r>
              <a:rPr lang="en-US" dirty="0"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lvl1pPr>
              <a:defRPr sz="5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17659"/>
            <a:ext cx="6815669" cy="2466476"/>
          </a:xfrm>
        </p:spPr>
        <p:txBody>
          <a:bodyPr anchor="t">
            <a:normAutofit/>
          </a:bodyPr>
          <a:lstStyle/>
          <a:p>
            <a:r>
              <a:rPr lang="en-CA" dirty="0"/>
              <a:t>He </a:t>
            </a:r>
            <a:r>
              <a:rPr lang="en-CA" dirty="0" err="1"/>
              <a:t>Inviteth</a:t>
            </a:r>
            <a:r>
              <a:rPr lang="en-CA" dirty="0"/>
              <a:t> All to Come unto Him</a:t>
            </a:r>
            <a:endParaRPr lang="en-CA" dirty="0"/>
          </a:p>
        </p:txBody>
      </p:sp>
      <p:sp>
        <p:nvSpPr>
          <p:cNvPr id="3" name="Subtitle 2"/>
          <p:cNvSpPr>
            <a:spLocks noGrp="1"/>
          </p:cNvSpPr>
          <p:nvPr>
            <p:ph type="subTitle" idx="1"/>
          </p:nvPr>
        </p:nvSpPr>
        <p:spPr>
          <a:xfrm>
            <a:off x="2692398" y="3962394"/>
            <a:ext cx="6815669" cy="1320802"/>
          </a:xfrm>
        </p:spPr>
        <p:txBody>
          <a:bodyPr/>
          <a:lstStyle/>
          <a:p>
            <a:endParaRPr lang="en-CA" dirty="0" smtClean="0"/>
          </a:p>
          <a:p>
            <a:r>
              <a:rPr lang="en-CA" dirty="0" smtClean="0"/>
              <a:t>Lesson </a:t>
            </a:r>
            <a:r>
              <a:rPr lang="en-CA" dirty="0" smtClean="0"/>
              <a:t>10</a:t>
            </a:r>
            <a:endParaRPr lang="en-CA" dirty="0"/>
          </a:p>
        </p:txBody>
      </p:sp>
    </p:spTree>
    <p:extLst>
      <p:ext uri="{BB962C8B-B14F-4D97-AF65-F5344CB8AC3E}">
        <p14:creationId xmlns:p14="http://schemas.microsoft.com/office/powerpoint/2010/main" val="3084637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Recap Lesson </a:t>
            </a:r>
            <a:r>
              <a:rPr lang="en-CA" dirty="0" smtClean="0"/>
              <a:t>9</a:t>
            </a:r>
            <a:endParaRPr lang="en-CA" dirty="0"/>
          </a:p>
        </p:txBody>
      </p:sp>
      <p:sp>
        <p:nvSpPr>
          <p:cNvPr id="3" name="Content Placeholder 2"/>
          <p:cNvSpPr>
            <a:spLocks noGrp="1"/>
          </p:cNvSpPr>
          <p:nvPr>
            <p:ph idx="1"/>
          </p:nvPr>
        </p:nvSpPr>
        <p:spPr>
          <a:xfrm>
            <a:off x="1295401" y="2556932"/>
            <a:ext cx="4995632" cy="3318936"/>
          </a:xfrm>
        </p:spPr>
        <p:txBody>
          <a:bodyPr>
            <a:normAutofit/>
          </a:bodyPr>
          <a:lstStyle/>
          <a:p>
            <a:r>
              <a:rPr lang="en-CA" dirty="0" smtClean="0"/>
              <a:t>Understand how </a:t>
            </a:r>
            <a:r>
              <a:rPr lang="en-CA" dirty="0"/>
              <a:t>the prophecies of Isaiah </a:t>
            </a:r>
            <a:r>
              <a:rPr lang="en-CA" dirty="0" smtClean="0"/>
              <a:t>apply </a:t>
            </a:r>
            <a:r>
              <a:rPr lang="en-CA" dirty="0"/>
              <a:t>in </a:t>
            </a:r>
            <a:r>
              <a:rPr lang="en-CA" dirty="0" smtClean="0"/>
              <a:t>our lives</a:t>
            </a:r>
            <a:endParaRPr lang="en-CA" dirty="0"/>
          </a:p>
        </p:txBody>
      </p:sp>
      <p:pic>
        <p:nvPicPr>
          <p:cNvPr id="1026" name="Picture 2" descr="Isaiah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603" y="2784927"/>
            <a:ext cx="428625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693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Purpose</a:t>
            </a:r>
            <a:endParaRPr lang="en-CA" dirty="0"/>
          </a:p>
        </p:txBody>
      </p:sp>
      <p:sp>
        <p:nvSpPr>
          <p:cNvPr id="3" name="Content Placeholder 2"/>
          <p:cNvSpPr>
            <a:spLocks noGrp="1"/>
          </p:cNvSpPr>
          <p:nvPr>
            <p:ph idx="1"/>
          </p:nvPr>
        </p:nvSpPr>
        <p:spPr>
          <a:xfrm>
            <a:off x="1295401" y="2556931"/>
            <a:ext cx="5339861" cy="3597683"/>
          </a:xfrm>
        </p:spPr>
        <p:txBody>
          <a:bodyPr>
            <a:normAutofit lnSpcReduction="10000"/>
          </a:bodyPr>
          <a:lstStyle/>
          <a:p>
            <a:pPr marL="0" indent="0">
              <a:buNone/>
            </a:pPr>
            <a:r>
              <a:rPr lang="en-CA" dirty="0" smtClean="0"/>
              <a:t>Understand that through the Restoration of the gospel and the teachings of the Book of Mormon, the Lord will cause truth to triumph over evil.</a:t>
            </a:r>
            <a:endParaRPr lang="en-CA" dirty="0"/>
          </a:p>
        </p:txBody>
      </p:sp>
      <p:pic>
        <p:nvPicPr>
          <p:cNvPr id="4098" name="Picture 2" descr="https://www.lds.org/scriptures/bc/scriptures/bofm/3-ne/11/images/082-082-jesus-teaching-in-the-western-hemisphere-full.jpg?download=true"/>
          <p:cNvPicPr>
            <a:picLocks noChangeAspect="1" noChangeArrowheads="1"/>
          </p:cNvPicPr>
          <p:nvPr/>
        </p:nvPicPr>
        <p:blipFill rotWithShape="1">
          <a:blip r:embed="rId3">
            <a:extLst>
              <a:ext uri="{28A0092B-C50C-407E-A947-70E740481C1C}">
                <a14:useLocalDpi xmlns:a14="http://schemas.microsoft.com/office/drawing/2010/main" val="0"/>
              </a:ext>
            </a:extLst>
          </a:blip>
          <a:srcRect l="21042" t="2368" r="23239" b="5728"/>
          <a:stretch/>
        </p:blipFill>
        <p:spPr bwMode="auto">
          <a:xfrm>
            <a:off x="6547337" y="2627272"/>
            <a:ext cx="5040923" cy="362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352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a:t>Elder Gene R. </a:t>
            </a:r>
            <a:r>
              <a:rPr lang="en-CA" dirty="0" smtClean="0"/>
              <a:t>Cook</a:t>
            </a:r>
            <a:endParaRPr lang="en-CA" dirty="0"/>
          </a:p>
        </p:txBody>
      </p:sp>
      <p:sp>
        <p:nvSpPr>
          <p:cNvPr id="3" name="Content Placeholder 2"/>
          <p:cNvSpPr>
            <a:spLocks noGrp="1"/>
          </p:cNvSpPr>
          <p:nvPr>
            <p:ph idx="1"/>
          </p:nvPr>
        </p:nvSpPr>
        <p:spPr>
          <a:xfrm>
            <a:off x="1295401" y="2556932"/>
            <a:ext cx="9601196" cy="4301068"/>
          </a:xfrm>
        </p:spPr>
        <p:txBody>
          <a:bodyPr>
            <a:normAutofit fontScale="70000" lnSpcReduction="20000"/>
          </a:bodyPr>
          <a:lstStyle/>
          <a:p>
            <a:r>
              <a:rPr lang="en-CA" dirty="0" smtClean="0"/>
              <a:t>“</a:t>
            </a:r>
            <a:r>
              <a:rPr lang="en-CA" dirty="0"/>
              <a:t>Last summer on a lonely stretch </a:t>
            </a:r>
            <a:r>
              <a:rPr lang="en-CA" dirty="0" smtClean="0"/>
              <a:t>of</a:t>
            </a:r>
            <a:br>
              <a:rPr lang="en-CA" dirty="0" smtClean="0"/>
            </a:br>
            <a:r>
              <a:rPr lang="en-CA" dirty="0" smtClean="0"/>
              <a:t>desert </a:t>
            </a:r>
            <a:r>
              <a:rPr lang="en-CA" dirty="0"/>
              <a:t>highway, we saw ahead what </a:t>
            </a:r>
            <a:r>
              <a:rPr lang="en-CA" dirty="0" smtClean="0"/>
              <a:t>appeared</a:t>
            </a:r>
            <a:br>
              <a:rPr lang="en-CA" dirty="0" smtClean="0"/>
            </a:br>
            <a:r>
              <a:rPr lang="en-CA" dirty="0" smtClean="0"/>
              <a:t>to </a:t>
            </a:r>
            <a:r>
              <a:rPr lang="en-CA" dirty="0"/>
              <a:t>be the road covered with water. My children would have wagered their entire savings on that fact. But within a few minutes we were at the distant spot and saw not one drop of water. What an illusion!</a:t>
            </a:r>
          </a:p>
          <a:p>
            <a:r>
              <a:rPr lang="en-CA" dirty="0"/>
              <a:t>“How many things there are in this life that appear to be one way and all of a sudden are the reverse. … Satan </a:t>
            </a:r>
            <a:r>
              <a:rPr lang="en-CA" dirty="0" smtClean="0"/>
              <a:t>. . . </a:t>
            </a:r>
            <a:r>
              <a:rPr lang="en-CA" dirty="0"/>
              <a:t>creates illusions in an attempt to detour, dilute, and divert the power and the attention of the Latter-day Saints from the pure truth of God</a:t>
            </a:r>
            <a:r>
              <a:rPr lang="en-CA" dirty="0" smtClean="0"/>
              <a:t>”</a:t>
            </a:r>
            <a:endParaRPr lang="en-CA" dirty="0"/>
          </a:p>
        </p:txBody>
      </p:sp>
      <p:pic>
        <p:nvPicPr>
          <p:cNvPr id="1026" name="Picture 2" descr="http://media.ldscdn.org/images/videos/general-conference/october-1988-general-conference/1988-10-3020-elder-gene-r-cook-590x442-ldsorg-arti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828" y="180974"/>
            <a:ext cx="4077153" cy="305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78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What is an illusion</a:t>
            </a:r>
            <a:r>
              <a:rPr lang="en-CA" dirty="0" smtClean="0"/>
              <a:t>?</a:t>
            </a:r>
            <a:br>
              <a:rPr lang="en-CA" dirty="0" smtClean="0"/>
            </a:br>
            <a:endParaRPr lang="en-CA" dirty="0"/>
          </a:p>
        </p:txBody>
      </p:sp>
      <p:sp>
        <p:nvSpPr>
          <p:cNvPr id="3" name="Content Placeholder 2"/>
          <p:cNvSpPr>
            <a:spLocks noGrp="1"/>
          </p:cNvSpPr>
          <p:nvPr>
            <p:ph idx="1"/>
          </p:nvPr>
        </p:nvSpPr>
        <p:spPr/>
        <p:txBody>
          <a:bodyPr/>
          <a:lstStyle/>
          <a:p>
            <a:endParaRPr lang="en-CA"/>
          </a:p>
        </p:txBody>
      </p:sp>
      <p:pic>
        <p:nvPicPr>
          <p:cNvPr id="2050" name="Picture 2" descr="https://i.ytimg.com/vi/nt2kRenWFRo/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620" y="1666874"/>
            <a:ext cx="9229725" cy="519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65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CA" dirty="0"/>
              <a:t>Elder James E. </a:t>
            </a:r>
            <a:r>
              <a:rPr lang="en-CA" dirty="0" smtClean="0"/>
              <a:t>Faust</a:t>
            </a:r>
            <a:endParaRPr lang="en-CA" dirty="0"/>
          </a:p>
        </p:txBody>
      </p:sp>
      <p:sp>
        <p:nvSpPr>
          <p:cNvPr id="3" name="Content Placeholder 2"/>
          <p:cNvSpPr>
            <a:spLocks noGrp="1"/>
          </p:cNvSpPr>
          <p:nvPr>
            <p:ph idx="1"/>
          </p:nvPr>
        </p:nvSpPr>
        <p:spPr/>
        <p:txBody>
          <a:bodyPr/>
          <a:lstStyle/>
          <a:p>
            <a:endParaRPr lang="en-CA"/>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70408" y="2567347"/>
            <a:ext cx="8051182" cy="3956538"/>
          </a:xfrm>
          <a:prstGeom prst="rect">
            <a:avLst/>
          </a:prstGeom>
        </p:spPr>
      </p:pic>
      <p:pic>
        <p:nvPicPr>
          <p:cNvPr id="3076" name="Picture 4" descr="http://ldsblogs.com/files/2008/01/President-James-E-Faust-morm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262" y="164592"/>
            <a:ext cx="2621226" cy="327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85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Conclusion</a:t>
            </a:r>
            <a:endParaRPr lang="en-CA" dirty="0"/>
          </a:p>
        </p:txBody>
      </p:sp>
      <p:sp>
        <p:nvSpPr>
          <p:cNvPr id="3" name="Content Placeholder 2"/>
          <p:cNvSpPr>
            <a:spLocks noGrp="1"/>
          </p:cNvSpPr>
          <p:nvPr>
            <p:ph idx="1"/>
          </p:nvPr>
        </p:nvSpPr>
        <p:spPr/>
        <p:txBody>
          <a:bodyPr/>
          <a:lstStyle/>
          <a:p>
            <a:pPr marL="0" indent="0">
              <a:buNone/>
            </a:pPr>
            <a:r>
              <a:rPr lang="en-CA" dirty="0" smtClean="0"/>
              <a:t>Through studying the Book of Mormon and living the gospel, we will gain the power to avoid Satan’s deceptive illusions and be guided as we strive to stay on the </a:t>
            </a:r>
            <a:r>
              <a:rPr lang="en-CA" dirty="0" err="1" smtClean="0"/>
              <a:t>strait</a:t>
            </a:r>
            <a:r>
              <a:rPr lang="en-CA" dirty="0" smtClean="0"/>
              <a:t> and narrow path.</a:t>
            </a:r>
            <a:endParaRPr lang="en-CA" dirty="0"/>
          </a:p>
        </p:txBody>
      </p:sp>
    </p:spTree>
    <p:extLst>
      <p:ext uri="{BB962C8B-B14F-4D97-AF65-F5344CB8AC3E}">
        <p14:creationId xmlns:p14="http://schemas.microsoft.com/office/powerpoint/2010/main" val="24161652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2878</TotalTime>
  <Words>478</Words>
  <Application>Microsoft Office PowerPoint</Application>
  <PresentationFormat>Widescreen</PresentationFormat>
  <Paragraphs>32</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Garamond</vt:lpstr>
      <vt:lpstr>Organic</vt:lpstr>
      <vt:lpstr>He Inviteth All to Come unto Him</vt:lpstr>
      <vt:lpstr>Recap Lesson 9</vt:lpstr>
      <vt:lpstr>Purpose</vt:lpstr>
      <vt:lpstr>Elder Gene R. Cook</vt:lpstr>
      <vt:lpstr>What is an illusion? </vt:lpstr>
      <vt:lpstr>Elder James E. Faust</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in the Spirit”</dc:title>
  <dc:creator>Yogi</dc:creator>
  <cp:lastModifiedBy>Yogi</cp:lastModifiedBy>
  <cp:revision>110</cp:revision>
  <dcterms:created xsi:type="dcterms:W3CDTF">2015-08-30T02:17:23Z</dcterms:created>
  <dcterms:modified xsi:type="dcterms:W3CDTF">2016-01-08T13:33:46Z</dcterms:modified>
</cp:coreProperties>
</file>