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363" r:id="rId3"/>
    <p:sldId id="371" r:id="rId4"/>
    <p:sldId id="364" r:id="rId5"/>
    <p:sldId id="372" r:id="rId6"/>
    <p:sldId id="373" r:id="rId7"/>
    <p:sldId id="374" r:id="rId8"/>
    <p:sldId id="29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8" autoAdjust="0"/>
    <p:restoredTop sz="68223" autoAdjust="0"/>
  </p:normalViewPr>
  <p:slideViewPr>
    <p:cSldViewPr snapToGrid="0" showGuides="1">
      <p:cViewPr varScale="1">
        <p:scale>
          <a:sx n="47" d="100"/>
          <a:sy n="47" d="100"/>
        </p:scale>
        <p:origin x="1374"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0F7D1-511B-4974-A3CA-57E5EE663078}" type="datetimeFigureOut">
              <a:rPr lang="en-CA" smtClean="0"/>
              <a:t>16/01/2016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1D245-0EE3-4422-B1B3-720A25B012F2}" type="slidenum">
              <a:rPr lang="en-CA" smtClean="0"/>
              <a:t>‹#›</a:t>
            </a:fld>
            <a:endParaRPr lang="en-CA" dirty="0"/>
          </a:p>
        </p:txBody>
      </p:sp>
    </p:spTree>
    <p:extLst>
      <p:ext uri="{BB962C8B-B14F-4D97-AF65-F5344CB8AC3E}">
        <p14:creationId xmlns:p14="http://schemas.microsoft.com/office/powerpoint/2010/main" val="89829474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Book of Mormon Lesson </a:t>
            </a:r>
            <a:r>
              <a:rPr lang="en-CA" dirty="0" smtClean="0"/>
              <a:t>16</a:t>
            </a:r>
            <a:r>
              <a:rPr lang="en-CA" baseline="0" dirty="0" smtClean="0"/>
              <a:t> </a:t>
            </a:r>
            <a:r>
              <a:rPr lang="en-CA" baseline="0" dirty="0" smtClean="0"/>
              <a:t>- </a:t>
            </a:r>
            <a:r>
              <a:rPr lang="en-CA" dirty="0" smtClean="0"/>
              <a:t>Ye Shall Be Called the Children of Christ</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1</a:t>
            </a:fld>
            <a:endParaRPr lang="en-CA" dirty="0"/>
          </a:p>
        </p:txBody>
      </p:sp>
    </p:spTree>
    <p:extLst>
      <p:ext uri="{BB962C8B-B14F-4D97-AF65-F5344CB8AC3E}">
        <p14:creationId xmlns:p14="http://schemas.microsoft.com/office/powerpoint/2010/main" val="113343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Recap Lesson 15</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2</a:t>
            </a:fld>
            <a:endParaRPr lang="en-CA" dirty="0"/>
          </a:p>
        </p:txBody>
      </p:sp>
    </p:spTree>
    <p:extLst>
      <p:ext uri="{BB962C8B-B14F-4D97-AF65-F5344CB8AC3E}">
        <p14:creationId xmlns:p14="http://schemas.microsoft.com/office/powerpoint/2010/main" val="392643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Purpose</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3</a:t>
            </a:fld>
            <a:endParaRPr lang="en-CA" dirty="0"/>
          </a:p>
        </p:txBody>
      </p:sp>
    </p:spTree>
    <p:extLst>
      <p:ext uri="{BB962C8B-B14F-4D97-AF65-F5344CB8AC3E}">
        <p14:creationId xmlns:p14="http://schemas.microsoft.com/office/powerpoint/2010/main" val="416707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4</a:t>
            </a:fld>
            <a:endParaRPr lang="en-CA" dirty="0"/>
          </a:p>
        </p:txBody>
      </p:sp>
    </p:spTree>
    <p:extLst>
      <p:ext uri="{BB962C8B-B14F-4D97-AF65-F5344CB8AC3E}">
        <p14:creationId xmlns:p14="http://schemas.microsoft.com/office/powerpoint/2010/main" val="119383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King Benjamin (62298; Gospel Art Picture Kit 307)</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5</a:t>
            </a:fld>
            <a:endParaRPr lang="en-CA" dirty="0"/>
          </a:p>
        </p:txBody>
      </p:sp>
    </p:spTree>
    <p:extLst>
      <p:ext uri="{BB962C8B-B14F-4D97-AF65-F5344CB8AC3E}">
        <p14:creationId xmlns:p14="http://schemas.microsoft.com/office/powerpoint/2010/main" val="228407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Conference Report, Oct. 1993, 79; or Ensign, Nov. 1993, 60</a:t>
            </a:r>
          </a:p>
          <a:p>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6</a:t>
            </a:fld>
            <a:endParaRPr lang="en-CA" dirty="0"/>
          </a:p>
        </p:txBody>
      </p:sp>
    </p:spTree>
    <p:extLst>
      <p:ext uri="{BB962C8B-B14F-4D97-AF65-F5344CB8AC3E}">
        <p14:creationId xmlns:p14="http://schemas.microsoft.com/office/powerpoint/2010/main" val="351439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“Our willingness to take upon us the name of Jesus Christ affirms our commitment to do all that we can to be counted among those whom he will choose to stand at his right hand and be called by his name at the last day. In this sacred sense, our witness that we are willing to take upon us the name of Jesus Christ constitutes our declaration of candidacy for exaltation in the celestial kingdom. Exaltation is eternal life, ‘the greatest of all the gifts of God’ (D&amp;C 14:7)”</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Conference Report, Apr. 1985, 105; or Ensign, May 1985, 83</a:t>
            </a:r>
          </a:p>
          <a:p>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7</a:t>
            </a:fld>
            <a:endParaRPr lang="en-CA" dirty="0"/>
          </a:p>
        </p:txBody>
      </p:sp>
    </p:spTree>
    <p:extLst>
      <p:ext uri="{BB962C8B-B14F-4D97-AF65-F5344CB8AC3E}">
        <p14:creationId xmlns:p14="http://schemas.microsoft.com/office/powerpoint/2010/main" val="311123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Conclusion</a:t>
            </a:r>
          </a:p>
          <a:p>
            <a:pPr marL="0" indent="0">
              <a:buNone/>
            </a:pPr>
            <a:endParaRPr lang="en-CA" dirty="0" smtClean="0"/>
          </a:p>
          <a:p>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8</a:t>
            </a:fld>
            <a:endParaRPr lang="en-CA" dirty="0"/>
          </a:p>
        </p:txBody>
      </p:sp>
    </p:spTree>
    <p:extLst>
      <p:ext uri="{BB962C8B-B14F-4D97-AF65-F5344CB8AC3E}">
        <p14:creationId xmlns:p14="http://schemas.microsoft.com/office/powerpoint/2010/main" val="745980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919257"/>
            <a:ext cx="6815669" cy="1515533"/>
          </a:xfrm>
        </p:spPr>
        <p:txBody>
          <a:bodyPr anchor="b">
            <a:noAutofit/>
          </a:bodyPr>
          <a:lstStyle>
            <a:lvl1pPr algn="ctr">
              <a:defRPr sz="60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a:p>
            <a:r>
              <a:rPr lang="en-US" dirty="0"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59394"/>
            <a:ext cx="6815669" cy="2466476"/>
          </a:xfrm>
        </p:spPr>
        <p:txBody>
          <a:bodyPr anchor="t">
            <a:noAutofit/>
          </a:bodyPr>
          <a:lstStyle/>
          <a:p>
            <a:r>
              <a:rPr lang="en-CA" dirty="0"/>
              <a:t>Ye Shall Be Called the Children of Christ</a:t>
            </a:r>
            <a:endParaRPr lang="en-CA" dirty="0"/>
          </a:p>
        </p:txBody>
      </p:sp>
      <p:sp>
        <p:nvSpPr>
          <p:cNvPr id="3" name="Subtitle 2"/>
          <p:cNvSpPr>
            <a:spLocks noGrp="1"/>
          </p:cNvSpPr>
          <p:nvPr>
            <p:ph type="subTitle" idx="1"/>
          </p:nvPr>
        </p:nvSpPr>
        <p:spPr>
          <a:xfrm>
            <a:off x="2692398" y="3962394"/>
            <a:ext cx="6815669" cy="1320802"/>
          </a:xfrm>
        </p:spPr>
        <p:txBody>
          <a:bodyPr/>
          <a:lstStyle/>
          <a:p>
            <a:endParaRPr lang="en-CA" dirty="0" smtClean="0"/>
          </a:p>
          <a:p>
            <a:r>
              <a:rPr lang="en-CA" dirty="0" smtClean="0"/>
              <a:t>Lesson </a:t>
            </a:r>
            <a:r>
              <a:rPr lang="en-CA" dirty="0" smtClean="0"/>
              <a:t>16</a:t>
            </a:r>
            <a:endParaRPr lang="en-CA" dirty="0"/>
          </a:p>
        </p:txBody>
      </p:sp>
    </p:spTree>
    <p:extLst>
      <p:ext uri="{BB962C8B-B14F-4D97-AF65-F5344CB8AC3E}">
        <p14:creationId xmlns:p14="http://schemas.microsoft.com/office/powerpoint/2010/main" val="3084637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Recap Lesson </a:t>
            </a:r>
            <a:r>
              <a:rPr lang="en-CA" dirty="0" smtClean="0"/>
              <a:t>15</a:t>
            </a:r>
            <a:endParaRPr lang="en-CA" dirty="0"/>
          </a:p>
        </p:txBody>
      </p:sp>
      <p:sp>
        <p:nvSpPr>
          <p:cNvPr id="3" name="Content Placeholder 2"/>
          <p:cNvSpPr>
            <a:spLocks noGrp="1"/>
          </p:cNvSpPr>
          <p:nvPr>
            <p:ph idx="1"/>
          </p:nvPr>
        </p:nvSpPr>
        <p:spPr>
          <a:xfrm>
            <a:off x="1295401" y="2556932"/>
            <a:ext cx="7111999" cy="3996268"/>
          </a:xfrm>
        </p:spPr>
        <p:txBody>
          <a:bodyPr>
            <a:normAutofit/>
          </a:bodyPr>
          <a:lstStyle/>
          <a:p>
            <a:r>
              <a:rPr lang="en-CA" dirty="0" smtClean="0"/>
              <a:t>Increase our understanding </a:t>
            </a:r>
            <a:r>
              <a:rPr lang="en-CA" dirty="0"/>
              <a:t>of </a:t>
            </a:r>
            <a:r>
              <a:rPr lang="en-CA" dirty="0" smtClean="0"/>
              <a:t>our indebtedness </a:t>
            </a:r>
            <a:r>
              <a:rPr lang="en-CA" dirty="0"/>
              <a:t>to God </a:t>
            </a:r>
            <a:endParaRPr lang="en-CA" dirty="0" smtClean="0"/>
          </a:p>
          <a:p>
            <a:r>
              <a:rPr lang="en-CA" dirty="0" smtClean="0"/>
              <a:t>encourage us to </a:t>
            </a:r>
            <a:r>
              <a:rPr lang="en-CA" dirty="0"/>
              <a:t>“[put] off the natural man … through the atonement of Christ the Lord</a:t>
            </a:r>
            <a:r>
              <a:rPr lang="en-CA" dirty="0" smtClean="0"/>
              <a:t>”.</a:t>
            </a:r>
            <a:endParaRPr lang="en-CA"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407400" y="-296561"/>
            <a:ext cx="3835400" cy="7179952"/>
          </a:xfrm>
          <a:prstGeom prst="rect">
            <a:avLst/>
          </a:prstGeom>
        </p:spPr>
      </p:pic>
    </p:spTree>
    <p:extLst>
      <p:ext uri="{BB962C8B-B14F-4D97-AF65-F5344CB8AC3E}">
        <p14:creationId xmlns:p14="http://schemas.microsoft.com/office/powerpoint/2010/main" val="1312484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a:t>
            </a:r>
            <a:endParaRPr lang="en-CA" dirty="0"/>
          </a:p>
        </p:txBody>
      </p:sp>
      <p:sp>
        <p:nvSpPr>
          <p:cNvPr id="3" name="Content Placeholder 2"/>
          <p:cNvSpPr>
            <a:spLocks noGrp="1"/>
          </p:cNvSpPr>
          <p:nvPr>
            <p:ph idx="1"/>
          </p:nvPr>
        </p:nvSpPr>
        <p:spPr/>
        <p:txBody>
          <a:bodyPr>
            <a:normAutofit/>
          </a:bodyPr>
          <a:lstStyle/>
          <a:p>
            <a:pPr marL="0" indent="0">
              <a:buNone/>
            </a:pPr>
            <a:r>
              <a:rPr lang="en-CA" sz="4800" dirty="0" smtClean="0"/>
              <a:t>Seek </a:t>
            </a:r>
            <a:r>
              <a:rPr lang="en-CA" sz="4800" dirty="0"/>
              <a:t>and maintain the “mighty change” of heart that comes through exercising faith in Jesus Christ.</a:t>
            </a:r>
            <a:endParaRPr lang="en-CA" sz="4800" dirty="0"/>
          </a:p>
        </p:txBody>
      </p:sp>
    </p:spTree>
    <p:extLst>
      <p:ext uri="{BB962C8B-B14F-4D97-AF65-F5344CB8AC3E}">
        <p14:creationId xmlns:p14="http://schemas.microsoft.com/office/powerpoint/2010/main" val="771807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pic>
        <p:nvPicPr>
          <p:cNvPr id="1026" name="Picture 2" descr="http://img.groundspeak.com/waymarking/log/7c57fe35-e0ac-4edc-b8ee-2a5095c146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50575"/>
            <a:ext cx="7170737" cy="5375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68101" y="1110382"/>
            <a:ext cx="1479893" cy="1569660"/>
          </a:xfrm>
          <a:prstGeom prst="rect">
            <a:avLst/>
          </a:prstGeom>
          <a:noFill/>
        </p:spPr>
        <p:txBody>
          <a:bodyPr wrap="none" rtlCol="0">
            <a:spAutoFit/>
          </a:bodyPr>
          <a:lstStyle/>
          <a:p>
            <a:pPr algn="ctr"/>
            <a:r>
              <a:rPr lang="en-CA" sz="4800" dirty="0" smtClean="0">
                <a:solidFill>
                  <a:schemeClr val="bg1"/>
                </a:solidFill>
              </a:rPr>
              <a:t>Right</a:t>
            </a:r>
            <a:br>
              <a:rPr lang="en-CA" sz="4800" dirty="0" smtClean="0">
                <a:solidFill>
                  <a:schemeClr val="bg1"/>
                </a:solidFill>
              </a:rPr>
            </a:br>
            <a:r>
              <a:rPr lang="en-CA" sz="4800" dirty="0" smtClean="0">
                <a:solidFill>
                  <a:schemeClr val="bg1"/>
                </a:solidFill>
              </a:rPr>
              <a:t>hand</a:t>
            </a:r>
            <a:endParaRPr lang="en-CA" sz="4800" dirty="0">
              <a:solidFill>
                <a:schemeClr val="bg1"/>
              </a:solidFill>
            </a:endParaRPr>
          </a:p>
        </p:txBody>
      </p:sp>
      <p:sp>
        <p:nvSpPr>
          <p:cNvPr id="7" name="TextBox 6"/>
          <p:cNvSpPr txBox="1"/>
          <p:nvPr/>
        </p:nvSpPr>
        <p:spPr>
          <a:xfrm>
            <a:off x="7748908" y="1110382"/>
            <a:ext cx="1370889" cy="1569660"/>
          </a:xfrm>
          <a:prstGeom prst="rect">
            <a:avLst/>
          </a:prstGeom>
          <a:noFill/>
        </p:spPr>
        <p:txBody>
          <a:bodyPr wrap="none" rtlCol="0">
            <a:spAutoFit/>
          </a:bodyPr>
          <a:lstStyle/>
          <a:p>
            <a:pPr algn="ctr"/>
            <a:r>
              <a:rPr lang="en-CA" sz="4800" dirty="0" smtClean="0">
                <a:solidFill>
                  <a:schemeClr val="bg1"/>
                </a:solidFill>
              </a:rPr>
              <a:t>Left</a:t>
            </a:r>
            <a:br>
              <a:rPr lang="en-CA" sz="4800" dirty="0" smtClean="0">
                <a:solidFill>
                  <a:schemeClr val="bg1"/>
                </a:solidFill>
              </a:rPr>
            </a:br>
            <a:r>
              <a:rPr lang="en-CA" sz="4800" dirty="0" smtClean="0">
                <a:solidFill>
                  <a:schemeClr val="bg1"/>
                </a:solidFill>
              </a:rPr>
              <a:t>hand</a:t>
            </a:r>
            <a:endParaRPr lang="en-CA" sz="4800" dirty="0">
              <a:solidFill>
                <a:schemeClr val="bg1"/>
              </a:solidFill>
            </a:endParaRPr>
          </a:p>
        </p:txBody>
      </p:sp>
    </p:spTree>
    <p:extLst>
      <p:ext uri="{BB962C8B-B14F-4D97-AF65-F5344CB8AC3E}">
        <p14:creationId xmlns:p14="http://schemas.microsoft.com/office/powerpoint/2010/main" val="885453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8684" y="-296561"/>
            <a:ext cx="10157316" cy="7179952"/>
          </a:xfrm>
        </p:spPr>
      </p:pic>
    </p:spTree>
    <p:extLst>
      <p:ext uri="{BB962C8B-B14F-4D97-AF65-F5344CB8AC3E}">
        <p14:creationId xmlns:p14="http://schemas.microsoft.com/office/powerpoint/2010/main" val="1408502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CA" dirty="0" smtClean="0"/>
              <a:t>Gordon </a:t>
            </a:r>
            <a:r>
              <a:rPr lang="en-CA" dirty="0"/>
              <a:t>B. </a:t>
            </a:r>
            <a:r>
              <a:rPr lang="en-CA" dirty="0" smtClean="0"/>
              <a:t>Hinckley</a:t>
            </a:r>
            <a:endParaRPr lang="en-CA" dirty="0"/>
          </a:p>
        </p:txBody>
      </p:sp>
      <p:sp>
        <p:nvSpPr>
          <p:cNvPr id="4" name="Content Placeholder 3"/>
          <p:cNvSpPr>
            <a:spLocks noGrp="1"/>
          </p:cNvSpPr>
          <p:nvPr>
            <p:ph idx="1"/>
          </p:nvPr>
        </p:nvSpPr>
        <p:spPr/>
        <p:txBody>
          <a:bodyPr>
            <a:noAutofit/>
          </a:bodyPr>
          <a:lstStyle/>
          <a:p>
            <a:pPr marL="0" indent="0">
              <a:buNone/>
            </a:pPr>
            <a:r>
              <a:rPr lang="en-CA" sz="4400" dirty="0" smtClean="0"/>
              <a:t>					“</a:t>
            </a:r>
            <a:r>
              <a:rPr lang="en-CA" sz="4400" dirty="0"/>
              <a:t>The health of any society, the happiness of its people, their prosperity, and their peace all find their roots in the teaching of children by fathers and mothers</a:t>
            </a:r>
            <a:r>
              <a:rPr lang="en-CA" sz="4400" dirty="0" smtClean="0"/>
              <a:t>”</a:t>
            </a:r>
            <a:endParaRPr lang="en-CA" sz="4400" dirty="0"/>
          </a:p>
        </p:txBody>
      </p:sp>
      <p:pic>
        <p:nvPicPr>
          <p:cNvPr id="5" name="Picture 2" descr="https://history.lds.org/bc/content/images/prophets-of-the-restoration/gordon-b-hinckley/gordon-b-hinckley-testimony.jpg"/>
          <p:cNvPicPr>
            <a:picLocks noChangeAspect="1" noChangeArrowheads="1"/>
          </p:cNvPicPr>
          <p:nvPr/>
        </p:nvPicPr>
        <p:blipFill rotWithShape="1">
          <a:blip r:embed="rId3">
            <a:extLst>
              <a:ext uri="{28A0092B-C50C-407E-A947-70E740481C1C}">
                <a14:useLocalDpi xmlns:a14="http://schemas.microsoft.com/office/drawing/2010/main" val="0"/>
              </a:ext>
            </a:extLst>
          </a:blip>
          <a:srcRect l="20796" r="20905"/>
          <a:stretch/>
        </p:blipFill>
        <p:spPr bwMode="auto">
          <a:xfrm>
            <a:off x="87920" y="58409"/>
            <a:ext cx="3347987" cy="322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774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Elder Dallin H. Oaks</a:t>
            </a:r>
          </a:p>
        </p:txBody>
      </p:sp>
      <p:sp>
        <p:nvSpPr>
          <p:cNvPr id="3" name="Content Placeholder 2"/>
          <p:cNvSpPr>
            <a:spLocks noGrp="1"/>
          </p:cNvSpPr>
          <p:nvPr>
            <p:ph idx="1"/>
          </p:nvPr>
        </p:nvSpPr>
        <p:spPr>
          <a:xfrm>
            <a:off x="1295401" y="2353732"/>
            <a:ext cx="9601196" cy="4123268"/>
          </a:xfrm>
        </p:spPr>
        <p:txBody>
          <a:bodyPr>
            <a:normAutofit lnSpcReduction="10000"/>
          </a:bodyPr>
          <a:lstStyle/>
          <a:p>
            <a:pPr marL="0" indent="0">
              <a:buNone/>
            </a:pPr>
            <a:r>
              <a:rPr lang="en-CA" dirty="0" smtClean="0"/>
              <a:t>				“</a:t>
            </a:r>
            <a:r>
              <a:rPr lang="en-CA" dirty="0"/>
              <a:t>Our willingness to take upon us the </a:t>
            </a:r>
            <a:r>
              <a:rPr lang="en-CA" dirty="0" smtClean="0"/>
              <a:t>				name of </a:t>
            </a:r>
            <a:r>
              <a:rPr lang="en-CA" dirty="0"/>
              <a:t>Jesus Christ affirms our commitment to do all that we can to be counted among those whom he will choose to stand at his right hand </a:t>
            </a:r>
            <a:r>
              <a:rPr lang="en-CA" dirty="0" smtClean="0"/>
              <a:t>. . . our </a:t>
            </a:r>
            <a:r>
              <a:rPr lang="en-CA" dirty="0"/>
              <a:t>witness </a:t>
            </a:r>
            <a:r>
              <a:rPr lang="en-CA" dirty="0" smtClean="0"/>
              <a:t>. . . constitutes </a:t>
            </a:r>
            <a:r>
              <a:rPr lang="en-CA" dirty="0"/>
              <a:t>our declaration of candidacy for exaltation in the celestial kingdom</a:t>
            </a:r>
            <a:r>
              <a:rPr lang="en-CA" dirty="0" smtClean="0"/>
              <a:t>.”</a:t>
            </a:r>
            <a:endParaRPr lang="en-CA" dirty="0"/>
          </a:p>
        </p:txBody>
      </p:sp>
      <p:pic>
        <p:nvPicPr>
          <p:cNvPr id="4" name="Picture 2" descr="http://4.bp.blogspot.com/-W_yr0GVPUgg/Utbt4N6HMsI/AAAAAAAABcY/lzIpmvu-0PY/s1600/Elder+Oaks+Pillar.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21" t="1810" r="56" b="11167"/>
          <a:stretch/>
        </p:blipFill>
        <p:spPr bwMode="auto">
          <a:xfrm>
            <a:off x="113321" y="58409"/>
            <a:ext cx="2652090" cy="322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2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Conclusion</a:t>
            </a:r>
            <a:endParaRPr lang="en-CA" dirty="0"/>
          </a:p>
        </p:txBody>
      </p:sp>
      <p:sp>
        <p:nvSpPr>
          <p:cNvPr id="3" name="Content Placeholder 2"/>
          <p:cNvSpPr>
            <a:spLocks noGrp="1"/>
          </p:cNvSpPr>
          <p:nvPr>
            <p:ph idx="1"/>
          </p:nvPr>
        </p:nvSpPr>
        <p:spPr>
          <a:xfrm>
            <a:off x="1295401" y="2556932"/>
            <a:ext cx="9601196" cy="3691468"/>
          </a:xfrm>
        </p:spPr>
        <p:txBody>
          <a:bodyPr>
            <a:normAutofit/>
          </a:bodyPr>
          <a:lstStyle/>
          <a:p>
            <a:r>
              <a:rPr lang="en-CA" dirty="0"/>
              <a:t>King Benjamin’s </a:t>
            </a:r>
            <a:r>
              <a:rPr lang="en-CA" dirty="0" smtClean="0"/>
              <a:t>blessings </a:t>
            </a:r>
            <a:r>
              <a:rPr lang="en-CA" dirty="0"/>
              <a:t>are available to each of </a:t>
            </a:r>
            <a:r>
              <a:rPr lang="en-CA" dirty="0" smtClean="0"/>
              <a:t>us.</a:t>
            </a:r>
          </a:p>
          <a:p>
            <a:r>
              <a:rPr lang="en-CA" dirty="0" smtClean="0"/>
              <a:t>Seek </a:t>
            </a:r>
            <a:r>
              <a:rPr lang="en-CA" dirty="0"/>
              <a:t>and maintain that “mighty change” of heart that will enable them to be children of Christ.</a:t>
            </a:r>
            <a:endParaRPr lang="en-CA" dirty="0"/>
          </a:p>
        </p:txBody>
      </p:sp>
    </p:spTree>
    <p:extLst>
      <p:ext uri="{BB962C8B-B14F-4D97-AF65-F5344CB8AC3E}">
        <p14:creationId xmlns:p14="http://schemas.microsoft.com/office/powerpoint/2010/main" val="2416165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3127</TotalTime>
  <Words>271</Words>
  <Application>Microsoft Office PowerPoint</Application>
  <PresentationFormat>Widescreen</PresentationFormat>
  <Paragraphs>33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Ye Shall Be Called the Children of Christ</vt:lpstr>
      <vt:lpstr>Recap Lesson 15</vt:lpstr>
      <vt:lpstr>Purpose</vt:lpstr>
      <vt:lpstr>PowerPoint Presentation</vt:lpstr>
      <vt:lpstr>PowerPoint Presentation</vt:lpstr>
      <vt:lpstr>Gordon B. Hinckley</vt:lpstr>
      <vt:lpstr>Elder Dallin H. Oaks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in the Spirit”</dc:title>
  <dc:creator>Yogi</dc:creator>
  <cp:lastModifiedBy>Yogi</cp:lastModifiedBy>
  <cp:revision>140</cp:revision>
  <dcterms:created xsi:type="dcterms:W3CDTF">2015-08-30T02:17:23Z</dcterms:created>
  <dcterms:modified xsi:type="dcterms:W3CDTF">2016-01-17T05:54:33Z</dcterms:modified>
</cp:coreProperties>
</file>