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326" r:id="rId3"/>
    <p:sldId id="289" r:id="rId4"/>
    <p:sldId id="320" r:id="rId5"/>
    <p:sldId id="305" r:id="rId6"/>
    <p:sldId id="306" r:id="rId7"/>
    <p:sldId id="308" r:id="rId8"/>
    <p:sldId id="293" r:id="rId9"/>
    <p:sldId id="294" r:id="rId10"/>
    <p:sldId id="266" r:id="rId11"/>
    <p:sldId id="314" r:id="rId12"/>
    <p:sldId id="309" r:id="rId13"/>
    <p:sldId id="325" r:id="rId14"/>
    <p:sldId id="322" r:id="rId15"/>
    <p:sldId id="312" r:id="rId16"/>
    <p:sldId id="313" r:id="rId17"/>
    <p:sldId id="317" r:id="rId18"/>
    <p:sldId id="318" r:id="rId19"/>
    <p:sldId id="323" r:id="rId20"/>
    <p:sldId id="324" r:id="rId21"/>
    <p:sldId id="310" r:id="rId22"/>
    <p:sldId id="311" r:id="rId23"/>
    <p:sldId id="301" r:id="rId24"/>
    <p:sldId id="262" r:id="rId25"/>
    <p:sldId id="263" r:id="rId26"/>
    <p:sldId id="288" r:id="rId27"/>
    <p:sldId id="315" r:id="rId28"/>
    <p:sldId id="316" r:id="rId29"/>
    <p:sldId id="296" r:id="rId30"/>
    <p:sldId id="297" r:id="rId31"/>
    <p:sldId id="298" r:id="rId32"/>
    <p:sldId id="295" r:id="rId33"/>
  </p:sldIdLst>
  <p:sldSz cx="9144000" cy="6858000" type="screen4x3"/>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5062" autoAdjust="0"/>
  </p:normalViewPr>
  <p:slideViewPr>
    <p:cSldViewPr showGuides="1">
      <p:cViewPr varScale="1">
        <p:scale>
          <a:sx n="35" d="100"/>
          <a:sy n="35" d="100"/>
        </p:scale>
        <p:origin x="-1734" y="-84"/>
      </p:cViewPr>
      <p:guideLst>
        <p:guide orient="horz" pos="2160"/>
        <p:guide pos="2880"/>
      </p:guideLst>
    </p:cSldViewPr>
  </p:slideViewPr>
  <p:notesTextViewPr>
    <p:cViewPr>
      <p:scale>
        <a:sx n="100" d="100"/>
        <a:sy n="100" d="100"/>
      </p:scale>
      <p:origin x="0" y="0"/>
    </p:cViewPr>
  </p:notesTextViewPr>
  <p:notesViewPr>
    <p:cSldViewPr showGuides="1">
      <p:cViewPr varScale="1">
        <p:scale>
          <a:sx n="52" d="100"/>
          <a:sy n="52" d="100"/>
        </p:scale>
        <p:origin x="-2808" y="-96"/>
      </p:cViewPr>
      <p:guideLst>
        <p:guide orient="horz" pos="2924"/>
        <p:guide pos="22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45" tIns="46473" rIns="92945" bIns="46473" rtlCol="0"/>
          <a:lstStyle>
            <a:lvl1pPr algn="l">
              <a:defRPr sz="1300"/>
            </a:lvl1pPr>
          </a:lstStyle>
          <a:p>
            <a:r>
              <a:rPr lang="en-CA" dirty="0" smtClean="0"/>
              <a:t>Calgary Alberta Stake</a:t>
            </a:r>
            <a:endParaRPr lang="en-CA" dirty="0"/>
          </a:p>
        </p:txBody>
      </p:sp>
      <p:sp>
        <p:nvSpPr>
          <p:cNvPr id="3" name="Date Placeholder 2"/>
          <p:cNvSpPr>
            <a:spLocks noGrp="1"/>
          </p:cNvSpPr>
          <p:nvPr>
            <p:ph type="dt" sz="quarter" idx="1"/>
          </p:nvPr>
        </p:nvSpPr>
        <p:spPr>
          <a:xfrm>
            <a:off x="3956550" y="0"/>
            <a:ext cx="3026833" cy="464185"/>
          </a:xfrm>
          <a:prstGeom prst="rect">
            <a:avLst/>
          </a:prstGeom>
        </p:spPr>
        <p:txBody>
          <a:bodyPr vert="horz" lIns="92945" tIns="46473" rIns="92945" bIns="46473" rtlCol="0"/>
          <a:lstStyle>
            <a:lvl1pPr algn="r">
              <a:defRPr sz="1300"/>
            </a:lvl1pPr>
          </a:lstStyle>
          <a:p>
            <a:fld id="{F8E2847C-5D53-441F-8E80-5F7E60B76C20}" type="datetimeFigureOut">
              <a:rPr lang="en-US" smtClean="0"/>
              <a:pPr/>
              <a:t>1/27/2014</a:t>
            </a:fld>
            <a:endParaRPr lang="en-CA" dirty="0"/>
          </a:p>
        </p:txBody>
      </p:sp>
      <p:sp>
        <p:nvSpPr>
          <p:cNvPr id="4" name="Footer Placeholder 3"/>
          <p:cNvSpPr>
            <a:spLocks noGrp="1"/>
          </p:cNvSpPr>
          <p:nvPr>
            <p:ph type="ftr" sz="quarter" idx="2"/>
          </p:nvPr>
        </p:nvSpPr>
        <p:spPr>
          <a:xfrm>
            <a:off x="0" y="8817904"/>
            <a:ext cx="3026833" cy="464185"/>
          </a:xfrm>
          <a:prstGeom prst="rect">
            <a:avLst/>
          </a:prstGeom>
        </p:spPr>
        <p:txBody>
          <a:bodyPr vert="horz" lIns="92945" tIns="46473" rIns="92945" bIns="46473" rtlCol="0" anchor="b"/>
          <a:lstStyle>
            <a:lvl1pPr algn="l">
              <a:defRPr sz="1300"/>
            </a:lvl1pPr>
          </a:lstStyle>
          <a:p>
            <a:r>
              <a:rPr lang="en-CA" dirty="0" smtClean="0"/>
              <a:t>Internet and Media Safety for Families</a:t>
            </a:r>
            <a:endParaRPr lang="en-CA" dirty="0"/>
          </a:p>
        </p:txBody>
      </p:sp>
      <p:sp>
        <p:nvSpPr>
          <p:cNvPr id="5" name="Slide Number Placeholder 4"/>
          <p:cNvSpPr>
            <a:spLocks noGrp="1"/>
          </p:cNvSpPr>
          <p:nvPr>
            <p:ph type="sldNum" sz="quarter" idx="3"/>
          </p:nvPr>
        </p:nvSpPr>
        <p:spPr>
          <a:xfrm>
            <a:off x="3956550" y="8817904"/>
            <a:ext cx="3026833" cy="464185"/>
          </a:xfrm>
          <a:prstGeom prst="rect">
            <a:avLst/>
          </a:prstGeom>
        </p:spPr>
        <p:txBody>
          <a:bodyPr vert="horz" lIns="92945" tIns="46473" rIns="92945" bIns="46473" rtlCol="0" anchor="b"/>
          <a:lstStyle>
            <a:lvl1pPr algn="r">
              <a:defRPr sz="1300"/>
            </a:lvl1pPr>
          </a:lstStyle>
          <a:p>
            <a:fld id="{415396DE-1AB2-48D9-8CE3-8F346206F4CA}" type="slidenum">
              <a:rPr lang="en-CA" smtClean="0"/>
              <a:pPr/>
              <a:t>‹#›</a:t>
            </a:fld>
            <a:endParaRPr lang="en-CA" dirty="0"/>
          </a:p>
        </p:txBody>
      </p:sp>
    </p:spTree>
    <p:extLst>
      <p:ext uri="{BB962C8B-B14F-4D97-AF65-F5344CB8AC3E}">
        <p14:creationId xmlns:p14="http://schemas.microsoft.com/office/powerpoint/2010/main" val="1180538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4185"/>
          </a:xfrm>
          <a:prstGeom prst="rect">
            <a:avLst/>
          </a:prstGeom>
        </p:spPr>
        <p:txBody>
          <a:bodyPr vert="horz" lIns="92945" tIns="46473" rIns="92945" bIns="46473" rtlCol="0"/>
          <a:lstStyle>
            <a:lvl1pPr algn="l">
              <a:defRPr sz="1300"/>
            </a:lvl1pPr>
          </a:lstStyle>
          <a:p>
            <a:r>
              <a:rPr lang="en-CA" dirty="0" smtClean="0"/>
              <a:t>Calgary Alberta Stake</a:t>
            </a:r>
            <a:endParaRPr lang="en-CA" dirty="0"/>
          </a:p>
        </p:txBody>
      </p:sp>
      <p:sp>
        <p:nvSpPr>
          <p:cNvPr id="3" name="Date Placeholder 2"/>
          <p:cNvSpPr>
            <a:spLocks noGrp="1"/>
          </p:cNvSpPr>
          <p:nvPr>
            <p:ph type="dt" idx="1"/>
          </p:nvPr>
        </p:nvSpPr>
        <p:spPr>
          <a:xfrm>
            <a:off x="3956550" y="0"/>
            <a:ext cx="3026833" cy="464185"/>
          </a:xfrm>
          <a:prstGeom prst="rect">
            <a:avLst/>
          </a:prstGeom>
        </p:spPr>
        <p:txBody>
          <a:bodyPr vert="horz" lIns="92945" tIns="46473" rIns="92945" bIns="46473" rtlCol="0"/>
          <a:lstStyle>
            <a:lvl1pPr algn="r">
              <a:defRPr sz="1300"/>
            </a:lvl1pPr>
          </a:lstStyle>
          <a:p>
            <a:fld id="{562E4885-D28B-47C9-B48E-1D1E28790246}" type="datetimeFigureOut">
              <a:rPr lang="en-US" smtClean="0"/>
              <a:pPr/>
              <a:t>1/27/2014</a:t>
            </a:fld>
            <a:endParaRPr lang="en-CA" dirty="0"/>
          </a:p>
        </p:txBody>
      </p:sp>
      <p:sp>
        <p:nvSpPr>
          <p:cNvPr id="4" name="Slide Image Placeholder 3"/>
          <p:cNvSpPr>
            <a:spLocks noGrp="1" noRot="1" noChangeAspect="1"/>
          </p:cNvSpPr>
          <p:nvPr>
            <p:ph type="sldImg" idx="2"/>
          </p:nvPr>
        </p:nvSpPr>
        <p:spPr>
          <a:xfrm>
            <a:off x="2722563" y="0"/>
            <a:ext cx="3092450" cy="2320925"/>
          </a:xfrm>
          <a:prstGeom prst="rect">
            <a:avLst/>
          </a:prstGeom>
          <a:noFill/>
          <a:ln w="12700">
            <a:solidFill>
              <a:prstClr val="black"/>
            </a:solidFill>
          </a:ln>
        </p:spPr>
        <p:txBody>
          <a:bodyPr vert="horz" lIns="92945" tIns="46473" rIns="92945" bIns="46473" rtlCol="0" anchor="ctr"/>
          <a:lstStyle/>
          <a:p>
            <a:endParaRPr lang="en-CA" dirty="0"/>
          </a:p>
        </p:txBody>
      </p:sp>
      <p:sp>
        <p:nvSpPr>
          <p:cNvPr id="5" name="Notes Placeholder 4"/>
          <p:cNvSpPr>
            <a:spLocks noGrp="1"/>
          </p:cNvSpPr>
          <p:nvPr>
            <p:ph type="body" sz="quarter" idx="3"/>
          </p:nvPr>
        </p:nvSpPr>
        <p:spPr>
          <a:xfrm>
            <a:off x="218260" y="2465969"/>
            <a:ext cx="6475722" cy="6310059"/>
          </a:xfrm>
          <a:prstGeom prst="rect">
            <a:avLst/>
          </a:prstGeom>
        </p:spPr>
        <p:txBody>
          <a:bodyPr vert="horz" lIns="92945" tIns="46473" rIns="92945" bIns="46473"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4"/>
          </p:nvPr>
        </p:nvSpPr>
        <p:spPr>
          <a:xfrm>
            <a:off x="0" y="8817904"/>
            <a:ext cx="3026833" cy="464185"/>
          </a:xfrm>
          <a:prstGeom prst="rect">
            <a:avLst/>
          </a:prstGeom>
        </p:spPr>
        <p:txBody>
          <a:bodyPr vert="horz" lIns="92945" tIns="46473" rIns="92945" bIns="46473" rtlCol="0" anchor="b"/>
          <a:lstStyle>
            <a:lvl1pPr algn="l">
              <a:defRPr sz="1300"/>
            </a:lvl1pPr>
          </a:lstStyle>
          <a:p>
            <a:r>
              <a:rPr lang="en-CA" dirty="0" smtClean="0"/>
              <a:t>Internet and Media Safety for Families</a:t>
            </a:r>
            <a:endParaRPr lang="en-CA" dirty="0"/>
          </a:p>
        </p:txBody>
      </p:sp>
      <p:sp>
        <p:nvSpPr>
          <p:cNvPr id="7" name="Slide Number Placeholder 6"/>
          <p:cNvSpPr>
            <a:spLocks noGrp="1"/>
          </p:cNvSpPr>
          <p:nvPr>
            <p:ph type="sldNum" sz="quarter" idx="5"/>
          </p:nvPr>
        </p:nvSpPr>
        <p:spPr>
          <a:xfrm>
            <a:off x="3956550" y="8817904"/>
            <a:ext cx="3026833" cy="464185"/>
          </a:xfrm>
          <a:prstGeom prst="rect">
            <a:avLst/>
          </a:prstGeom>
        </p:spPr>
        <p:txBody>
          <a:bodyPr vert="horz" lIns="92945" tIns="46473" rIns="92945" bIns="46473" rtlCol="0" anchor="b"/>
          <a:lstStyle>
            <a:lvl1pPr algn="r">
              <a:defRPr sz="1300"/>
            </a:lvl1pPr>
          </a:lstStyle>
          <a:p>
            <a:fld id="{D17F4F8E-242F-4F90-80F7-4229B651482A}" type="slidenum">
              <a:rPr lang="en-CA" smtClean="0"/>
              <a:pPr/>
              <a:t>‹#›</a:t>
            </a:fld>
            <a:endParaRPr lang="en-CA" dirty="0"/>
          </a:p>
        </p:txBody>
      </p:sp>
    </p:spTree>
    <p:extLst>
      <p:ext uri="{BB962C8B-B14F-4D97-AF65-F5344CB8AC3E}">
        <p14:creationId xmlns:p14="http://schemas.microsoft.com/office/powerpoint/2010/main" val="209175055"/>
      </p:ext>
    </p:extLst>
  </p:cSld>
  <p:clrMap bg1="lt1" tx1="dk1" bg2="lt2" tx2="dk2" accent1="accent1" accent2="accent2" accent3="accent3" accent4="accent4" accent5="accent5" accent6="accent6" hlink="hlink" folHlink="folHlink"/>
  <p:hf/>
  <p:notesStyle>
    <a:lvl1pPr marL="358775" indent="-358775" algn="l" defTabSz="914400" rtl="0" eaLnBrk="1" latinLnBrk="0" hangingPunct="1">
      <a:buSzPct val="80000"/>
      <a:buFont typeface="Wingdings" pitchFamily="2" charset="2"/>
      <a:buChar char="q"/>
      <a:defRPr sz="1600" kern="1200">
        <a:solidFill>
          <a:schemeClr val="tx1"/>
        </a:solidFill>
        <a:latin typeface="+mn-lt"/>
        <a:ea typeface="+mn-ea"/>
        <a:cs typeface="+mn-cs"/>
      </a:defRPr>
    </a:lvl1pPr>
    <a:lvl2pPr marL="717550" indent="-260350" algn="l" defTabSz="914400" rtl="0" eaLnBrk="1" latinLnBrk="0" hangingPunct="1">
      <a:buFont typeface="Wingdings" pitchFamily="2" charset="2"/>
      <a:buChar char="§"/>
      <a:defRPr sz="1400" kern="1200">
        <a:solidFill>
          <a:schemeClr val="tx1"/>
        </a:solidFill>
        <a:latin typeface="+mn-lt"/>
        <a:ea typeface="+mn-ea"/>
        <a:cs typeface="+mn-cs"/>
      </a:defRPr>
    </a:lvl2pPr>
    <a:lvl3pPr marL="1165225" indent="-250825" algn="l" defTabSz="914400" rtl="0" eaLnBrk="1" latinLnBrk="0" hangingPunct="1">
      <a:buFont typeface="Arial" pitchFamily="34" charset="0"/>
      <a:buChar char="•"/>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7nfKoslonW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tech.lds.org/wiki/Internet_filtering_(Family_Safety)#cite_note-2"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IeglqZtlpBA"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tech.lds.org/wiki/Family_Safety"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lds.org/general-conference/1983/10/parent-child-interviews?lang=en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22563" y="0"/>
            <a:ext cx="3092450" cy="2320925"/>
          </a:xfrm>
        </p:spPr>
      </p:sp>
      <p:sp>
        <p:nvSpPr>
          <p:cNvPr id="3" name="Notes Placeholder 2"/>
          <p:cNvSpPr>
            <a:spLocks noGrp="1"/>
          </p:cNvSpPr>
          <p:nvPr>
            <p:ph type="body" idx="1"/>
          </p:nvPr>
        </p:nvSpPr>
        <p:spPr/>
        <p:txBody>
          <a:bodyPr>
            <a:normAutofit/>
          </a:bodyPr>
          <a:lstStyle/>
          <a:p>
            <a:r>
              <a:rPr lang="en-CA" dirty="0" smtClean="0"/>
              <a:t>Internet and Media Safety</a:t>
            </a:r>
            <a:r>
              <a:rPr lang="en-CA" baseline="0" dirty="0" smtClean="0"/>
              <a:t> </a:t>
            </a:r>
            <a:r>
              <a:rPr lang="en-CA" dirty="0" smtClean="0"/>
              <a:t>for Families</a:t>
            </a:r>
          </a:p>
          <a:p>
            <a:r>
              <a:rPr lang="en-CA" dirty="0" smtClean="0"/>
              <a:t>The Internet and media have become important, positive</a:t>
            </a:r>
            <a:r>
              <a:rPr lang="en-CA" baseline="0" dirty="0" smtClean="0"/>
              <a:t> elements of our lives</a:t>
            </a:r>
          </a:p>
          <a:p>
            <a:r>
              <a:rPr lang="en-CA" baseline="0" dirty="0" smtClean="0"/>
              <a:t>Like other technologies that we use regularly, we need to manage the </a:t>
            </a:r>
            <a:r>
              <a:rPr lang="en-CA" dirty="0" smtClean="0"/>
              <a:t>Internet and Media in our families</a:t>
            </a:r>
          </a:p>
          <a:p>
            <a:r>
              <a:rPr lang="en-CA" dirty="0" smtClean="0"/>
              <a:t>We all have rules in our family around appropriate television watching</a:t>
            </a:r>
          </a:p>
          <a:p>
            <a:r>
              <a:rPr lang="en-CA" dirty="0" smtClean="0"/>
              <a:t>We have rules for the safe operation of automobiles and other equipment like chain saws</a:t>
            </a:r>
            <a:r>
              <a:rPr lang="en-CA" baseline="0" dirty="0" smtClean="0"/>
              <a:t> because they can be dangerous</a:t>
            </a:r>
            <a:endParaRPr lang="en-CA" dirty="0" smtClean="0"/>
          </a:p>
          <a:p>
            <a:r>
              <a:rPr lang="en-CA" dirty="0" smtClean="0"/>
              <a:t>We don’t let our children wander around with chain saws</a:t>
            </a:r>
          </a:p>
          <a:p>
            <a:r>
              <a:rPr lang="en-CA" dirty="0" smtClean="0"/>
              <a:t>We wear helmets</a:t>
            </a:r>
            <a:r>
              <a:rPr lang="en-CA" baseline="0" dirty="0" smtClean="0"/>
              <a:t> when we ride a bicycle</a:t>
            </a:r>
          </a:p>
          <a:p>
            <a:r>
              <a:rPr lang="en-CA" baseline="0" dirty="0" smtClean="0"/>
              <a:t>The </a:t>
            </a:r>
            <a:r>
              <a:rPr lang="en-CA" dirty="0" smtClean="0"/>
              <a:t>Internet and media are no different, just newer</a:t>
            </a:r>
            <a:r>
              <a:rPr lang="en-CA" baseline="0" dirty="0" smtClean="0"/>
              <a:t> and perhaps less familiar to us than the other slightly older and more widely accepted technologies in our lives</a:t>
            </a:r>
          </a:p>
          <a:p>
            <a:r>
              <a:rPr lang="en-CA" baseline="0" dirty="0" smtClean="0"/>
              <a:t>We don’t watch certain movies, we don’t let some DVD’s into our homes</a:t>
            </a:r>
          </a:p>
          <a:p>
            <a:r>
              <a:rPr lang="en-CA" baseline="0" dirty="0" smtClean="0"/>
              <a:t>In the same way, we avoid inappropriate content on the Internet</a:t>
            </a:r>
          </a:p>
          <a:p>
            <a:r>
              <a:rPr lang="en-CA" baseline="0" dirty="0" smtClean="0"/>
              <a:t>How do we actually achieve this goal and ensure our families do likewise?</a:t>
            </a:r>
          </a:p>
          <a:p>
            <a:r>
              <a:rPr lang="en-CA" baseline="0" dirty="0" smtClean="0"/>
              <a:t>That’s what we want to talk about today</a:t>
            </a:r>
          </a:p>
          <a:p>
            <a:r>
              <a:rPr lang="en-CA" dirty="0" smtClean="0"/>
              <a:t>Some of you grandparents may think this presentation isn’t relevant to you; I disagree; you can be enormously influential among your children, their spouses and your grandchildren</a:t>
            </a:r>
          </a:p>
          <a:p>
            <a:r>
              <a:rPr lang="en-CA"/>
              <a:t>Lesson created by Yogi Schulz in the fall of 2013 YogiSchulz@corvelle.com</a:t>
            </a:r>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AC0C43F0-BAF5-419F-A6A6-53E8BF465705}" type="datetime1">
              <a:rPr lang="en-US" smtClean="0"/>
              <a:pPr/>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a:t>
            </a:fld>
            <a:endParaRPr lang="en-CA"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many of us have these devices in our homes?</a:t>
            </a:r>
          </a:p>
          <a:p>
            <a:r>
              <a:rPr lang="en-CA" dirty="0" smtClean="0"/>
              <a:t>Television sets</a:t>
            </a:r>
          </a:p>
          <a:p>
            <a:r>
              <a:rPr lang="en-CA" dirty="0" smtClean="0"/>
              <a:t>Smartphones</a:t>
            </a:r>
          </a:p>
          <a:p>
            <a:r>
              <a:rPr lang="en-CA" dirty="0" smtClean="0"/>
              <a:t>Game consoles</a:t>
            </a:r>
          </a:p>
          <a:p>
            <a:r>
              <a:rPr lang="en-CA" dirty="0" smtClean="0"/>
              <a:t>Computers</a:t>
            </a:r>
          </a:p>
          <a:p>
            <a:r>
              <a:rPr lang="en-CA" dirty="0" smtClean="0"/>
              <a:t>Tablets</a:t>
            </a:r>
          </a:p>
          <a:p>
            <a:r>
              <a:rPr lang="en-CA" dirty="0" smtClean="0"/>
              <a:t>DVD players</a:t>
            </a:r>
          </a:p>
          <a:p>
            <a:r>
              <a:rPr lang="en-CA" dirty="0" smtClean="0"/>
              <a:t>Content streaming devices like:</a:t>
            </a:r>
          </a:p>
          <a:p>
            <a:pPr lvl="1"/>
            <a:r>
              <a:rPr lang="en-CA" dirty="0" err="1" smtClean="0"/>
              <a:t>Roku</a:t>
            </a:r>
            <a:r>
              <a:rPr lang="en-CA" dirty="0"/>
              <a:t> - http://www.roku.com/ca/what-is-roku</a:t>
            </a:r>
            <a:endParaRPr lang="en-CA" dirty="0" smtClean="0"/>
          </a:p>
          <a:p>
            <a:pPr lvl="1"/>
            <a:r>
              <a:rPr lang="en-CA" dirty="0"/>
              <a:t>Apple TV - http://www.apple.com/ca/appletv/</a:t>
            </a:r>
            <a:endParaRPr lang="en-CA" dirty="0" smtClean="0"/>
          </a:p>
          <a:p>
            <a:pPr lvl="1"/>
            <a:r>
              <a:rPr lang="en-CA" dirty="0" smtClean="0"/>
              <a:t>Game consoles</a:t>
            </a:r>
          </a:p>
          <a:p>
            <a:pPr marL="345034" indent="-345034" defTabSz="879378">
              <a:defRPr/>
            </a:pPr>
            <a:r>
              <a:rPr lang="en-CA" dirty="0" smtClean="0"/>
              <a:t>Here’s a trick question:</a:t>
            </a:r>
          </a:p>
          <a:p>
            <a:pPr>
              <a:defRPr/>
            </a:pPr>
            <a:r>
              <a:rPr lang="en-CA" dirty="0"/>
              <a:t>How many of these devices can access the Internet?</a:t>
            </a:r>
          </a:p>
          <a:p>
            <a:pPr marL="345034" indent="-345034" defTabSz="879378">
              <a:defRPr/>
            </a:pPr>
            <a:r>
              <a:rPr lang="en-CA" dirty="0" smtClean="0"/>
              <a:t>Answer: All of them</a:t>
            </a:r>
          </a:p>
          <a:p>
            <a:pPr marL="345034" indent="-345034" defTabSz="879378">
              <a:defRPr/>
            </a:pPr>
            <a:r>
              <a:rPr lang="en-CA" dirty="0"/>
              <a:t>T</a:t>
            </a:r>
            <a:r>
              <a:rPr lang="en-CA" dirty="0" smtClean="0"/>
              <a:t>he Internet is both a wonderful and a dangerous source of information, music and entertainment</a:t>
            </a:r>
          </a:p>
          <a:p>
            <a:pPr marL="345034" indent="-345034" defTabSz="879378">
              <a:defRPr/>
            </a:pPr>
            <a:r>
              <a:rPr lang="en-CA" dirty="0" smtClean="0"/>
              <a:t>That’s Internet duality is what makes our discussion here today both valuable and important</a:t>
            </a:r>
            <a:endParaRPr lang="en-CA" sz="1500" dirty="0">
              <a:solidFill>
                <a:schemeClr val="bg1"/>
              </a:solidFill>
            </a:endParaRPr>
          </a:p>
          <a:p>
            <a:pPr marL="345034" indent="-345034" defTabSz="879378">
              <a:defRPr/>
            </a:pPr>
            <a:r>
              <a:rPr lang="en-CA" sz="1500" dirty="0">
                <a:solidFill>
                  <a:schemeClr val="bg1"/>
                </a:solidFill>
              </a:rPr>
              <a:t>It’s the pervasiveness of the Internet in our society that makes our discussion today both valuable and important for you and your family</a:t>
            </a:r>
          </a:p>
          <a:p>
            <a:endParaRPr lang="en-CA" dirty="0" smtClean="0"/>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E00AB1B6-88A3-4996-B669-C946A596C931}"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10</a:t>
            </a:fld>
            <a:endParaRPr lang="en-CA" dirty="0"/>
          </a:p>
        </p:txBody>
      </p:sp>
    </p:spTree>
    <p:extLst>
      <p:ext uri="{BB962C8B-B14F-4D97-AF65-F5344CB8AC3E}">
        <p14:creationId xmlns:p14="http://schemas.microsoft.com/office/powerpoint/2010/main" val="1464901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18260" y="1977554"/>
            <a:ext cx="6475722" cy="7128792"/>
          </a:xfrm>
        </p:spPr>
        <p:txBody>
          <a:bodyPr>
            <a:normAutofit fontScale="92500" lnSpcReduction="10000"/>
          </a:bodyPr>
          <a:lstStyle/>
          <a:p>
            <a:r>
              <a:rPr lang="en-CA" dirty="0" smtClean="0"/>
              <a:t>Typical Home Network Configuration</a:t>
            </a:r>
          </a:p>
          <a:p>
            <a:r>
              <a:rPr lang="en-CA" dirty="0" smtClean="0"/>
              <a:t>Internet</a:t>
            </a:r>
          </a:p>
          <a:p>
            <a:pPr lvl="1"/>
            <a:r>
              <a:rPr lang="en-CA" dirty="0" smtClean="0"/>
              <a:t>Shaw or TELUS connects the world-wide Internet to your home</a:t>
            </a:r>
          </a:p>
          <a:p>
            <a:pPr lvl="0"/>
            <a:r>
              <a:rPr lang="en-CA" dirty="0" smtClean="0"/>
              <a:t>Shaw Internet modem</a:t>
            </a:r>
          </a:p>
          <a:p>
            <a:pPr lvl="1"/>
            <a:r>
              <a:rPr lang="en-CA" dirty="0" smtClean="0"/>
              <a:t>The Shaw Internet modem or the TELUS ADSL modem converts the signal from the network protocol to Ethernet</a:t>
            </a:r>
          </a:p>
          <a:p>
            <a:pPr lvl="1"/>
            <a:r>
              <a:rPr lang="en-CA" dirty="0" smtClean="0"/>
              <a:t>Ethernet is the name of the data communication network standard that your computer understands</a:t>
            </a:r>
          </a:p>
          <a:p>
            <a:pPr lvl="0"/>
            <a:r>
              <a:rPr lang="en-CA" dirty="0" smtClean="0"/>
              <a:t>In-home router</a:t>
            </a:r>
          </a:p>
          <a:p>
            <a:pPr lvl="1"/>
            <a:r>
              <a:rPr lang="en-CA" dirty="0" smtClean="0"/>
              <a:t>The in-home router distributers the Internet and computer-to-computer information to your attached computers laptops and printers</a:t>
            </a:r>
          </a:p>
          <a:p>
            <a:pPr lvl="1"/>
            <a:r>
              <a:rPr lang="en-CA" dirty="0" smtClean="0"/>
              <a:t>Most routers can do this either by Wi-Fi wirelessly (the black antennas) or though an </a:t>
            </a:r>
            <a:r>
              <a:rPr lang="en-CA" dirty="0"/>
              <a:t>Ethernet </a:t>
            </a:r>
            <a:r>
              <a:rPr lang="en-CA" dirty="0" smtClean="0"/>
              <a:t>cable (the blue wire)</a:t>
            </a:r>
          </a:p>
          <a:p>
            <a:pPr marL="717550" marR="0" lvl="1" indent="-2603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CA" baseline="0" dirty="0" smtClean="0"/>
              <a:t>The wireless network relies on a radio signal that travels through the air between the computers and this wireless access point</a:t>
            </a:r>
          </a:p>
          <a:p>
            <a:pPr lvl="1"/>
            <a:r>
              <a:rPr lang="en-CA" dirty="0" smtClean="0"/>
              <a:t>Most routers also contain a firewall to block hacker attacks; by default</a:t>
            </a:r>
            <a:r>
              <a:rPr lang="en-CA" baseline="0" dirty="0" smtClean="0"/>
              <a:t> the firewall is turned on</a:t>
            </a:r>
          </a:p>
          <a:p>
            <a:pPr lvl="1"/>
            <a:r>
              <a:rPr lang="en-CA" baseline="0" dirty="0" smtClean="0"/>
              <a:t>Routers only act as Internet content filters if you configure them to perform this function; there is nothing automatic about </a:t>
            </a:r>
            <a:r>
              <a:rPr lang="en-CA" dirty="0"/>
              <a:t>this function</a:t>
            </a:r>
            <a:endParaRPr lang="en-CA" baseline="0" dirty="0" smtClean="0"/>
          </a:p>
          <a:p>
            <a:pPr marL="717550" marR="0" lvl="1" indent="-2603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CA" dirty="0" smtClean="0"/>
              <a:t>The</a:t>
            </a:r>
            <a:r>
              <a:rPr lang="en-CA" baseline="0" dirty="0" smtClean="0"/>
              <a:t> basic i</a:t>
            </a:r>
            <a:r>
              <a:rPr lang="en-CA" dirty="0" smtClean="0"/>
              <a:t>n-home router has</a:t>
            </a:r>
            <a:r>
              <a:rPr lang="en-CA" baseline="0" dirty="0" smtClean="0"/>
              <a:t> 4 ports to plug in </a:t>
            </a:r>
            <a:r>
              <a:rPr lang="en-CA" dirty="0" smtClean="0"/>
              <a:t>Ethernet cables for </a:t>
            </a:r>
            <a:r>
              <a:rPr lang="en-CA" baseline="0" dirty="0" smtClean="0"/>
              <a:t>wired computers</a:t>
            </a:r>
            <a:endParaRPr lang="en-CA" dirty="0" smtClean="0"/>
          </a:p>
          <a:p>
            <a:pPr lvl="1"/>
            <a:r>
              <a:rPr lang="en-CA" dirty="0" smtClean="0"/>
              <a:t>The number of computers</a:t>
            </a:r>
            <a:r>
              <a:rPr lang="en-CA" baseline="0" dirty="0" smtClean="0"/>
              <a:t> that the router can handle wirelessly depends on many factors but dozens is typically not a problem</a:t>
            </a:r>
          </a:p>
          <a:p>
            <a:pPr lvl="1"/>
            <a:r>
              <a:rPr lang="en-CA" baseline="0" dirty="0" smtClean="0"/>
              <a:t>The router won’t be the bottleneck on your home network; typically the bottleneck to the Internet, when you are surfing the Web on multiple devices at the same time, will be the capacity of the </a:t>
            </a:r>
            <a:r>
              <a:rPr lang="en-CA" dirty="0" smtClean="0"/>
              <a:t>Shaw Internet connection</a:t>
            </a:r>
          </a:p>
          <a:p>
            <a:pPr lvl="0"/>
            <a:r>
              <a:rPr lang="en-CA" dirty="0" smtClean="0"/>
              <a:t>Laptop</a:t>
            </a:r>
          </a:p>
          <a:p>
            <a:pPr lvl="1"/>
            <a:r>
              <a:rPr lang="en-CA" dirty="0" smtClean="0"/>
              <a:t>Represents the network-connected computers, laptops, printers, scanners and smartphones you may be using in your home </a:t>
            </a:r>
          </a:p>
          <a:p>
            <a:pPr lvl="1"/>
            <a:r>
              <a:rPr lang="en-CA" dirty="0" smtClean="0"/>
              <a:t>Often printers and scanners are connected to individual computers rather than the network</a:t>
            </a:r>
          </a:p>
          <a:p>
            <a:pPr lvl="0"/>
            <a:r>
              <a:rPr lang="en-CA" dirty="0" smtClean="0"/>
              <a:t>Bad</a:t>
            </a:r>
            <a:r>
              <a:rPr lang="en-CA" baseline="0" dirty="0" smtClean="0"/>
              <a:t> s</a:t>
            </a:r>
            <a:r>
              <a:rPr lang="en-CA" dirty="0" smtClean="0"/>
              <a:t>hort cut</a:t>
            </a:r>
          </a:p>
          <a:p>
            <a:pPr marL="717550" marR="0" lvl="1" indent="-2603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CA" dirty="0" smtClean="0"/>
              <a:t>Some people say to themselves: I only have one computer so I will save the $50.00 that</a:t>
            </a:r>
            <a:r>
              <a:rPr lang="en-CA" baseline="0" dirty="0" smtClean="0"/>
              <a:t> the i</a:t>
            </a:r>
            <a:r>
              <a:rPr lang="en-CA" dirty="0" smtClean="0"/>
              <a:t>n-home router costs</a:t>
            </a:r>
          </a:p>
          <a:p>
            <a:pPr marL="717550" marR="0" lvl="1" indent="-2603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CA" dirty="0" smtClean="0"/>
              <a:t>This is</a:t>
            </a:r>
            <a:r>
              <a:rPr lang="en-CA" baseline="0" dirty="0" smtClean="0"/>
              <a:t> short-sighted because it means you have no </a:t>
            </a:r>
            <a:r>
              <a:rPr lang="en-CA" dirty="0" smtClean="0"/>
              <a:t>firewall to block hacker attacks that can wipe out your data or hijack your computer and turn it into a spam-sending machine</a:t>
            </a:r>
          </a:p>
          <a:p>
            <a:pPr marL="717550" marR="0" lvl="1" indent="-260350" algn="l" defTabSz="914400" rtl="0" eaLnBrk="1" fontAlgn="auto" latinLnBrk="0" hangingPunct="1">
              <a:lnSpc>
                <a:spcPct val="100000"/>
              </a:lnSpc>
              <a:spcBef>
                <a:spcPts val="0"/>
              </a:spcBef>
              <a:spcAft>
                <a:spcPts val="0"/>
              </a:spcAft>
              <a:buClrTx/>
              <a:buSzTx/>
              <a:buFont typeface="Wingdings" pitchFamily="2" charset="2"/>
              <a:buChar char="§"/>
              <a:tabLst/>
              <a:defRPr/>
            </a:pPr>
            <a:endParaRPr lang="en-CA" dirty="0" smtClean="0"/>
          </a:p>
          <a:p>
            <a:pPr lvl="1"/>
            <a:endParaRPr lang="en-CA" dirty="0" smtClean="0"/>
          </a:p>
          <a:p>
            <a:pPr lvl="0"/>
            <a:endParaRPr lang="en-CA" dirty="0" smtClean="0"/>
          </a:p>
          <a:p>
            <a:pPr lvl="1"/>
            <a:endParaRPr lang="en-CA" dirty="0" smtClean="0"/>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F465D781-AA06-47EB-827B-F921A8A2272C}" type="datetime1">
              <a:rPr lang="en-US" smtClean="0"/>
              <a:pPr/>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11</a:t>
            </a:fld>
            <a:endParaRPr lang="en-CA" dirty="0"/>
          </a:p>
        </p:txBody>
      </p:sp>
      <p:sp>
        <p:nvSpPr>
          <p:cNvPr id="13" name="Slide Image Placeholder 12"/>
          <p:cNvSpPr>
            <a:spLocks noGrp="1" noRot="1" noChangeAspect="1"/>
          </p:cNvSpPr>
          <p:nvPr>
            <p:ph type="sldImg"/>
          </p:nvPr>
        </p:nvSpPr>
        <p:spPr/>
      </p:sp>
    </p:spTree>
    <p:extLst>
      <p:ext uri="{BB962C8B-B14F-4D97-AF65-F5344CB8AC3E}">
        <p14:creationId xmlns:p14="http://schemas.microsoft.com/office/powerpoint/2010/main" val="7476843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Family scripture study helps families draw nearer to God</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Schedule time to study scriptures together</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Try to follow the Sunday School curriculum</a:t>
            </a:r>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F033F04A-A979-47A2-A84E-E05F6DBF62FD}"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12</a:t>
            </a:fld>
            <a:endParaRPr lang="en-CA" dirty="0"/>
          </a:p>
        </p:txBody>
      </p:sp>
    </p:spTree>
    <p:extLst>
      <p:ext uri="{BB962C8B-B14F-4D97-AF65-F5344CB8AC3E}">
        <p14:creationId xmlns:p14="http://schemas.microsoft.com/office/powerpoint/2010/main" val="667260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Can we avoid technology</a:t>
            </a:r>
            <a:r>
              <a:rPr lang="en-CA" baseline="0" dirty="0" smtClean="0"/>
              <a:t> progress </a:t>
            </a:r>
            <a:r>
              <a:rPr lang="en-CA" dirty="0" smtClean="0"/>
              <a:t>and turn that avoidance into a virtue?</a:t>
            </a:r>
          </a:p>
          <a:p>
            <a:r>
              <a:rPr lang="en-CA" dirty="0" smtClean="0"/>
              <a:t>Cartoon source: Tinas_Groove_2013_12_04.gif</a:t>
            </a:r>
          </a:p>
          <a:p>
            <a:r>
              <a:rPr lang="en-CA" dirty="0" smtClean="0"/>
              <a:t>Obviously there’s </a:t>
            </a:r>
            <a:r>
              <a:rPr lang="en-CA" smtClean="0"/>
              <a:t>no relationship between </a:t>
            </a:r>
            <a:r>
              <a:rPr lang="en-CA" dirty="0" smtClean="0"/>
              <a:t>the restaurant’s use of a landline and the quality of its food or the appeal of its ambiance</a:t>
            </a:r>
          </a:p>
          <a:p>
            <a:r>
              <a:rPr lang="en-CA" dirty="0" smtClean="0"/>
              <a:t>We are unlikely to provide a safer, more interesting home if we ignore or avoid or outlaw</a:t>
            </a:r>
            <a:r>
              <a:rPr lang="en-CA" baseline="0" dirty="0" smtClean="0"/>
              <a:t> information technology</a:t>
            </a:r>
          </a:p>
          <a:p>
            <a:r>
              <a:rPr lang="en-CA" baseline="0" dirty="0" smtClean="0"/>
              <a:t>Rather we need to learn how to manage information technology so that our family can benefit from it</a:t>
            </a:r>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722EF80A-A4F9-4499-91F9-994EF02FB075}"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13</a:t>
            </a:fld>
            <a:endParaRPr lang="en-CA" dirty="0"/>
          </a:p>
        </p:txBody>
      </p:sp>
    </p:spTree>
    <p:extLst>
      <p:ext uri="{BB962C8B-B14F-4D97-AF65-F5344CB8AC3E}">
        <p14:creationId xmlns:p14="http://schemas.microsoft.com/office/powerpoint/2010/main" val="3015247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Jaquelline</a:t>
            </a:r>
            <a:r>
              <a:rPr lang="en-CA" dirty="0" smtClean="0"/>
              <a:t> Fuller from Google</a:t>
            </a:r>
          </a:p>
          <a:p>
            <a:pPr marL="717550" marR="0" lvl="1"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err="1" smtClean="0"/>
              <a:t>Jaquelline</a:t>
            </a:r>
            <a:r>
              <a:rPr lang="en-CA" dirty="0" smtClean="0"/>
              <a:t> Fuller from Google talks about the monitoring and dialogue they use to protect their children’s safety with media and online</a:t>
            </a:r>
          </a:p>
          <a:p>
            <a:pPr lvl="1"/>
            <a:r>
              <a:rPr lang="en-CA" dirty="0" smtClean="0">
                <a:hlinkClick r:id="rId3"/>
              </a:rPr>
              <a:t>https://www.youtube.com/watch?v=7nfKoslonWg</a:t>
            </a:r>
            <a:endParaRPr lang="en-CA" dirty="0" smtClean="0"/>
          </a:p>
          <a:p>
            <a:pPr lvl="1"/>
            <a:r>
              <a:rPr lang="en-CA" dirty="0" smtClean="0"/>
              <a:t>Length: 2 minutes</a:t>
            </a:r>
          </a:p>
          <a:p>
            <a:r>
              <a:rPr lang="en-CA" dirty="0" smtClean="0"/>
              <a:t>Let’s watch this video</a:t>
            </a:r>
          </a:p>
          <a:p>
            <a:r>
              <a:rPr lang="en-CA" dirty="0" smtClean="0"/>
              <a:t>Please listen for ideas you’d like to discuss  and perhaps implement in your family</a:t>
            </a:r>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40344A07-B4E1-404C-B34F-24A38A5C4D20}"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14</a:t>
            </a:fld>
            <a:endParaRPr lang="en-CA" dirty="0"/>
          </a:p>
        </p:txBody>
      </p:sp>
    </p:spTree>
    <p:extLst>
      <p:ext uri="{BB962C8B-B14F-4D97-AF65-F5344CB8AC3E}">
        <p14:creationId xmlns:p14="http://schemas.microsoft.com/office/powerpoint/2010/main" val="4158025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Internet Content Filtering</a:t>
            </a:r>
            <a:r>
              <a:rPr lang="en-CA" baseline="0" dirty="0" smtClean="0"/>
              <a:t> or </a:t>
            </a:r>
            <a:r>
              <a:rPr lang="en-CA" dirty="0" smtClean="0"/>
              <a:t>Parental Controls</a:t>
            </a:r>
          </a:p>
          <a:p>
            <a:pPr marL="345034" indent="-345034" defTabSz="879378">
              <a:defRPr/>
            </a:pPr>
            <a:r>
              <a:rPr lang="en-CA" sz="1500" dirty="0"/>
              <a:t>Jeremy, can you help us ?</a:t>
            </a:r>
          </a:p>
          <a:p>
            <a:r>
              <a:rPr lang="en-CA" dirty="0" smtClean="0"/>
              <a:t>Sure</a:t>
            </a:r>
          </a:p>
          <a:p>
            <a:pPr marL="345034" indent="-345034" defTabSz="879378">
              <a:defRPr/>
            </a:pPr>
            <a:r>
              <a:rPr lang="en-CA" dirty="0" smtClean="0"/>
              <a:t>Click!,</a:t>
            </a:r>
            <a:r>
              <a:rPr lang="en-CA" baseline="0" dirty="0" smtClean="0"/>
              <a:t> Tap!, Tap!, Tap!, Scroll, Scroll, Click</a:t>
            </a:r>
            <a:endParaRPr lang="en-CA" dirty="0" smtClean="0"/>
          </a:p>
          <a:p>
            <a:r>
              <a:rPr lang="en-CA" dirty="0" smtClean="0"/>
              <a:t>Cartoon: zits_20121110_564787.jpg</a:t>
            </a:r>
          </a:p>
          <a:p>
            <a:r>
              <a:rPr lang="en-CA" dirty="0" smtClean="0"/>
              <a:t>Here’s an example of parents struggling with parental controls</a:t>
            </a:r>
          </a:p>
          <a:p>
            <a:r>
              <a:rPr lang="en-CA" dirty="0" smtClean="0"/>
              <a:t>Parental controls can be useful to implement</a:t>
            </a:r>
          </a:p>
          <a:p>
            <a:r>
              <a:rPr lang="en-CA" dirty="0" smtClean="0"/>
              <a:t>However, recognize that parental controls try to provide a technical solution to the problem of access to inappropriate content that largely requires a non-technical response</a:t>
            </a:r>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1F524601-9A35-4369-ABB9-C0EE463D1D83}"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15</a:t>
            </a:fld>
            <a:endParaRPr lang="en-CA" dirty="0"/>
          </a:p>
        </p:txBody>
      </p:sp>
    </p:spTree>
    <p:extLst>
      <p:ext uri="{BB962C8B-B14F-4D97-AF65-F5344CB8AC3E}">
        <p14:creationId xmlns:p14="http://schemas.microsoft.com/office/powerpoint/2010/main" val="17271914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Internet Content Filtering</a:t>
            </a:r>
            <a:r>
              <a:rPr lang="en-CA" baseline="0" dirty="0" smtClean="0"/>
              <a:t> or </a:t>
            </a:r>
            <a:r>
              <a:rPr lang="en-CA" dirty="0" smtClean="0"/>
              <a:t>Parental Controls</a:t>
            </a:r>
          </a:p>
          <a:p>
            <a:r>
              <a:rPr lang="en-CA" dirty="0" smtClean="0"/>
              <a:t>Cartoon: zits_20121110_564787.jpg</a:t>
            </a:r>
          </a:p>
          <a:p>
            <a:pPr marL="345034" indent="-345034" defTabSz="879378">
              <a:defRPr/>
            </a:pPr>
            <a:r>
              <a:rPr lang="en-CA" sz="1500" dirty="0"/>
              <a:t>There’s something fundamentally wrong when you need your kid to unlock the TV’s parental </a:t>
            </a:r>
            <a:r>
              <a:rPr lang="en-CA" sz="1500" dirty="0" smtClean="0"/>
              <a:t>controls</a:t>
            </a:r>
          </a:p>
          <a:p>
            <a:pPr marL="345034" indent="-345034" defTabSz="879378">
              <a:defRPr/>
            </a:pPr>
            <a:r>
              <a:rPr lang="en-CA" sz="1500" dirty="0" smtClean="0"/>
              <a:t>It’s not that difficult to circumvent parental controls; especially with a little technical awareness that most teenagers possess</a:t>
            </a:r>
            <a:endParaRPr lang="en-CA" sz="1500" dirty="0"/>
          </a:p>
          <a:p>
            <a:endParaRPr lang="en-CA" dirty="0" smtClean="0"/>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1F524601-9A35-4369-ABB9-C0EE463D1D83}"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16</a:t>
            </a:fld>
            <a:endParaRPr lang="en-CA" dirty="0"/>
          </a:p>
        </p:txBody>
      </p:sp>
    </p:spTree>
    <p:extLst>
      <p:ext uri="{BB962C8B-B14F-4D97-AF65-F5344CB8AC3E}">
        <p14:creationId xmlns:p14="http://schemas.microsoft.com/office/powerpoint/2010/main" val="17271914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Internet Content Filtering </a:t>
            </a:r>
          </a:p>
          <a:p>
            <a:r>
              <a:rPr lang="en-CA" dirty="0" smtClean="0"/>
              <a:t>If you are attempting to prevent accidental access to inappropriate content, then most filters can be considered successful</a:t>
            </a:r>
          </a:p>
          <a:p>
            <a:pPr lvl="1"/>
            <a:r>
              <a:rPr lang="en-CA" dirty="0" smtClean="0"/>
              <a:t>Many filters also have other features, such as time controls, chat logging, reporting and other useful capabilities</a:t>
            </a:r>
          </a:p>
          <a:p>
            <a:pPr lvl="1"/>
            <a:r>
              <a:rPr lang="en-CA" dirty="0" smtClean="0"/>
              <a:t>All of these features help keep our family safe, and help provide us with more information regarding how our computers are being used</a:t>
            </a:r>
          </a:p>
          <a:p>
            <a:pPr lvl="1"/>
            <a:r>
              <a:rPr lang="en-CA" dirty="0" smtClean="0"/>
              <a:t>From this perspective, it would be safe to say that filters work</a:t>
            </a:r>
          </a:p>
          <a:p>
            <a:r>
              <a:rPr lang="en-CA" dirty="0" smtClean="0"/>
              <a:t>The unfortunate side-effect of most filters is the false sense of security that they provide</a:t>
            </a:r>
          </a:p>
          <a:p>
            <a:pPr lvl="1"/>
            <a:r>
              <a:rPr lang="en-CA" dirty="0" smtClean="0"/>
              <a:t>Most teenagers can get around software filters if they want to</a:t>
            </a:r>
          </a:p>
          <a:p>
            <a:pPr lvl="1"/>
            <a:r>
              <a:rPr lang="en-CA" dirty="0" smtClean="0"/>
              <a:t>Sometimes family members can just connect to the neighbor’s open wireless </a:t>
            </a:r>
            <a:r>
              <a:rPr lang="en-CA" baseline="0" dirty="0" smtClean="0"/>
              <a:t>access point</a:t>
            </a:r>
            <a:endParaRPr lang="en-CA" dirty="0" smtClean="0"/>
          </a:p>
          <a:p>
            <a:pPr lvl="1"/>
            <a:r>
              <a:rPr lang="en-CA" dirty="0" smtClean="0"/>
              <a:t>Hardware filters and OpenDNS are trickier to circumvent</a:t>
            </a:r>
          </a:p>
          <a:p>
            <a:pPr lvl="0"/>
            <a:r>
              <a:rPr lang="en-CA" dirty="0" smtClean="0"/>
              <a:t>Even though we deliberately</a:t>
            </a:r>
            <a:r>
              <a:rPr lang="en-CA" baseline="0" dirty="0" smtClean="0"/>
              <a:t> </a:t>
            </a:r>
            <a:r>
              <a:rPr lang="en-CA" dirty="0" smtClean="0"/>
              <a:t>talk about technology</a:t>
            </a:r>
            <a:r>
              <a:rPr lang="en-CA" baseline="0" dirty="0" smtClean="0"/>
              <a:t> in this course, the best defense against these issues is to:</a:t>
            </a:r>
          </a:p>
          <a:p>
            <a:pPr lvl="1"/>
            <a:r>
              <a:rPr lang="en-CA" baseline="0" dirty="0" smtClean="0"/>
              <a:t>Build and maintain a good relationship with your children as every parent tries to do</a:t>
            </a:r>
          </a:p>
          <a:p>
            <a:pPr lvl="1"/>
            <a:r>
              <a:rPr lang="en-CA" baseline="0" dirty="0" smtClean="0"/>
              <a:t>Help children overcome temptations of all kinds including those found on the Internet and in media</a:t>
            </a:r>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5346A0DF-B0A8-4F30-AB07-C30F7D3B14A4}"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17</a:t>
            </a:fld>
            <a:endParaRPr lang="en-CA" dirty="0"/>
          </a:p>
        </p:txBody>
      </p:sp>
    </p:spTree>
    <p:extLst>
      <p:ext uri="{BB962C8B-B14F-4D97-AF65-F5344CB8AC3E}">
        <p14:creationId xmlns:p14="http://schemas.microsoft.com/office/powerpoint/2010/main" val="17522946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18260" y="2163856"/>
            <a:ext cx="6475722" cy="6870482"/>
          </a:xfrm>
        </p:spPr>
        <p:txBody>
          <a:bodyPr>
            <a:normAutofit fontScale="70000" lnSpcReduction="20000"/>
          </a:bodyPr>
          <a:lstStyle/>
          <a:p>
            <a:r>
              <a:rPr lang="en-CA" dirty="0" smtClean="0"/>
              <a:t>Internet Content Filtering Alternatives</a:t>
            </a:r>
          </a:p>
          <a:p>
            <a:pPr lvl="1"/>
            <a:r>
              <a:rPr lang="en-CA" dirty="0" smtClean="0"/>
              <a:t>Cell phones connected to the Internet via a cell tower will not be filtered by any of these alternatives</a:t>
            </a:r>
          </a:p>
          <a:p>
            <a:pPr lvl="1"/>
            <a:r>
              <a:rPr lang="en-CA" dirty="0" smtClean="0"/>
              <a:t>Cell phones require software offered by your carrier</a:t>
            </a:r>
          </a:p>
          <a:p>
            <a:pPr lvl="1"/>
            <a:r>
              <a:rPr lang="en-CA" dirty="0" smtClean="0"/>
              <a:t>Content comes from: </a:t>
            </a:r>
            <a:r>
              <a:rPr lang="en-CA" dirty="0" smtClean="0">
                <a:hlinkClick r:id="rId3"/>
              </a:rPr>
              <a:t>https</a:t>
            </a:r>
            <a:r>
              <a:rPr lang="en-CA" dirty="0">
                <a:hlinkClick r:id="rId3"/>
              </a:rPr>
              <a:t>://tech.lds.org/wiki/Internet_filtering_%</a:t>
            </a:r>
            <a:r>
              <a:rPr lang="en-CA" dirty="0" smtClean="0">
                <a:hlinkClick r:id="rId3"/>
              </a:rPr>
              <a:t>28Family_Safety%29#cite_note-2</a:t>
            </a:r>
            <a:endParaRPr lang="en-CA" dirty="0" smtClean="0"/>
          </a:p>
          <a:p>
            <a:r>
              <a:rPr lang="en-CA" dirty="0" smtClean="0"/>
              <a:t>Software </a:t>
            </a:r>
          </a:p>
          <a:p>
            <a:pPr lvl="1"/>
            <a:r>
              <a:rPr lang="en-CA" dirty="0" smtClean="0"/>
              <a:t>This is the most common filter, and it comes in the form of an application that is downloaded from the Internet or purchased in a store, then installed on your computers but not on TV’s or game consoles</a:t>
            </a:r>
          </a:p>
          <a:p>
            <a:pPr lvl="1"/>
            <a:r>
              <a:rPr lang="en-CA" dirty="0" smtClean="0"/>
              <a:t>The filter interjects itself into the communication chain between the applications on that computer and the Internet so it can watch the communication, and perform its guard duty</a:t>
            </a:r>
          </a:p>
          <a:p>
            <a:pPr lvl="1"/>
            <a:r>
              <a:rPr lang="en-CA" dirty="0" smtClean="0"/>
              <a:t>Software filters are usually the most robust, and offer the greatest level of protection – not only from pornography, but from other dangers as well such as online predators, online gaming</a:t>
            </a:r>
          </a:p>
          <a:p>
            <a:pPr lvl="1"/>
            <a:r>
              <a:rPr lang="en-CA" dirty="0"/>
              <a:t>T</a:t>
            </a:r>
            <a:r>
              <a:rPr lang="en-CA" dirty="0" smtClean="0"/>
              <a:t>his alternative is like putting a guard at your front door. A software filter looks at data as it arrives on your machine. It is important to note that because the filter is actually installed on your computer, the bad content will exist on your computer, but the filter intercepts it before it displays on the screen. </a:t>
            </a:r>
          </a:p>
          <a:p>
            <a:pPr lvl="1"/>
            <a:r>
              <a:rPr lang="en-CA" dirty="0" smtClean="0"/>
              <a:t>Easy for determined children to bypass</a:t>
            </a:r>
          </a:p>
          <a:p>
            <a:pPr lvl="1"/>
            <a:r>
              <a:rPr lang="en-CA" dirty="0" smtClean="0"/>
              <a:t>Big advantage is that it works wherever the computer is; not just inside the home</a:t>
            </a:r>
          </a:p>
          <a:p>
            <a:r>
              <a:rPr lang="en-CA" dirty="0" smtClean="0"/>
              <a:t>Hardware </a:t>
            </a:r>
          </a:p>
          <a:p>
            <a:pPr lvl="1"/>
            <a:r>
              <a:rPr lang="en-CA" dirty="0" smtClean="0"/>
              <a:t>When you have a broadband Internet connection, there is a physical device that you must use to connect your computer to the Internet</a:t>
            </a:r>
          </a:p>
          <a:p>
            <a:pPr lvl="1"/>
            <a:r>
              <a:rPr lang="en-CA" dirty="0" smtClean="0"/>
              <a:t>This</a:t>
            </a:r>
            <a:r>
              <a:rPr lang="en-CA" dirty="0"/>
              <a:t> device</a:t>
            </a:r>
            <a:r>
              <a:rPr lang="en-CA" dirty="0" smtClean="0"/>
              <a:t> is a cable modem or a DSL router; it depends on what type of broadband connection you have purchased</a:t>
            </a:r>
          </a:p>
          <a:p>
            <a:pPr lvl="1"/>
            <a:r>
              <a:rPr lang="en-CA" dirty="0" smtClean="0"/>
              <a:t>Some of these routers, or modems, have built-in software that filters the Internet. </a:t>
            </a:r>
          </a:p>
          <a:p>
            <a:pPr lvl="1"/>
            <a:r>
              <a:rPr lang="en-CA" dirty="0"/>
              <a:t>T</a:t>
            </a:r>
            <a:r>
              <a:rPr lang="en-CA" dirty="0" smtClean="0"/>
              <a:t>he hardware device that brings the Internet into your home can be configured so that it will filter the content before it arrives on your computer</a:t>
            </a:r>
          </a:p>
          <a:p>
            <a:pPr lvl="1"/>
            <a:r>
              <a:rPr lang="en-CA" dirty="0" smtClean="0"/>
              <a:t>You do not need to install anything on your computer; the mere fact that your computer uses this device to access the Internet ensures that the content is filtered so long as it’s configured</a:t>
            </a:r>
          </a:p>
          <a:p>
            <a:pPr lvl="1"/>
            <a:r>
              <a:rPr lang="en-CA" dirty="0" smtClean="0"/>
              <a:t>Hardware filters are usually simplistic and would only prevent access to inappropriate content</a:t>
            </a:r>
          </a:p>
          <a:p>
            <a:pPr lvl="1"/>
            <a:r>
              <a:rPr lang="en-CA" dirty="0" smtClean="0"/>
              <a:t>This </a:t>
            </a:r>
            <a:r>
              <a:rPr lang="en-CA" dirty="0"/>
              <a:t>alternative </a:t>
            </a:r>
            <a:r>
              <a:rPr lang="en-CA" dirty="0" smtClean="0"/>
              <a:t>is like a guard standing at your mailbox, intercepting the mail directly from the mailman before it is placed in your mailbox. The bad content is intercepted before it ever arrives on your computer</a:t>
            </a:r>
          </a:p>
          <a:p>
            <a:pPr lvl="1"/>
            <a:r>
              <a:rPr lang="en-CA" dirty="0" smtClean="0"/>
              <a:t>More difficult for </a:t>
            </a:r>
            <a:r>
              <a:rPr lang="en-CA" dirty="0"/>
              <a:t>determined children to </a:t>
            </a:r>
            <a:r>
              <a:rPr lang="en-CA" dirty="0" smtClean="0"/>
              <a:t>bypass even if they have the user name and password</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DNS</a:t>
            </a:r>
            <a:r>
              <a:rPr lang="en-CA" baseline="0" dirty="0" smtClean="0"/>
              <a:t> </a:t>
            </a:r>
            <a:r>
              <a:rPr lang="en-CA" dirty="0" smtClean="0"/>
              <a:t>service</a:t>
            </a:r>
          </a:p>
          <a:p>
            <a:pPr lvl="1"/>
            <a:r>
              <a:rPr lang="en-CA" dirty="0" smtClean="0"/>
              <a:t>Another option is to use a DNS service such as OpenDNS to provide filtering</a:t>
            </a:r>
          </a:p>
          <a:p>
            <a:pPr lvl="1"/>
            <a:r>
              <a:rPr lang="en-CA" dirty="0" smtClean="0"/>
              <a:t>This service provides a free option with many of the benefits of having a hardware solution, without having to purchase additional hardware because it works with your existing home networking hardware</a:t>
            </a:r>
          </a:p>
          <a:p>
            <a:pPr lvl="1"/>
            <a:r>
              <a:rPr lang="en-CA" dirty="0" smtClean="0"/>
              <a:t>All that is required is to update the primary and secondary </a:t>
            </a:r>
            <a:r>
              <a:rPr lang="en-CA" dirty="0" err="1" smtClean="0"/>
              <a:t>dns</a:t>
            </a:r>
            <a:r>
              <a:rPr lang="en-CA" dirty="0" smtClean="0"/>
              <a:t> entries at the router to point to the </a:t>
            </a:r>
            <a:r>
              <a:rPr lang="en-CA" dirty="0" err="1" smtClean="0"/>
              <a:t>opendns</a:t>
            </a:r>
            <a:r>
              <a:rPr lang="en-CA" dirty="0" smtClean="0"/>
              <a:t> servers, and then open an account on open </a:t>
            </a:r>
            <a:r>
              <a:rPr lang="en-CA" dirty="0" err="1" smtClean="0"/>
              <a:t>dns</a:t>
            </a:r>
            <a:r>
              <a:rPr lang="en-CA" dirty="0" smtClean="0"/>
              <a:t>, which allows you to set your filtering options for your home network. Directions for doing so are on the </a:t>
            </a:r>
            <a:r>
              <a:rPr lang="en-CA" dirty="0" err="1" smtClean="0"/>
              <a:t>OpenDNS</a:t>
            </a:r>
            <a:r>
              <a:rPr lang="en-CA" dirty="0" smtClean="0"/>
              <a:t> website</a:t>
            </a:r>
          </a:p>
          <a:p>
            <a:pPr lvl="1"/>
            <a:r>
              <a:rPr lang="en-CA" dirty="0" smtClean="0"/>
              <a:t>This </a:t>
            </a:r>
            <a:r>
              <a:rPr lang="en-CA" dirty="0"/>
              <a:t>alternative </a:t>
            </a:r>
            <a:r>
              <a:rPr lang="en-CA" dirty="0" smtClean="0"/>
              <a:t>has the advantage of filtering all of the devices in the home; including computers, cell phones, TVs, game consoles; Any device that would connect to your router, either by wire or wireless</a:t>
            </a:r>
          </a:p>
          <a:p>
            <a:pPr lvl="1"/>
            <a:r>
              <a:rPr lang="en-CA" dirty="0" smtClean="0"/>
              <a:t>This </a:t>
            </a:r>
            <a:r>
              <a:rPr lang="en-CA" dirty="0"/>
              <a:t>alternative is like </a:t>
            </a:r>
            <a:r>
              <a:rPr lang="en-CA" dirty="0" smtClean="0"/>
              <a:t>the hardware alternative but with much more filter selectivity and configuration</a:t>
            </a:r>
          </a:p>
          <a:p>
            <a:pPr lvl="1"/>
            <a:r>
              <a:rPr lang="en-CA" dirty="0" smtClean="0"/>
              <a:t>Requires user name and password for children </a:t>
            </a:r>
            <a:r>
              <a:rPr lang="en-CA" dirty="0"/>
              <a:t>to </a:t>
            </a:r>
            <a:r>
              <a:rPr lang="en-CA" dirty="0" smtClean="0"/>
              <a:t>bypass</a:t>
            </a:r>
          </a:p>
          <a:p>
            <a:pPr lvl="1"/>
            <a:r>
              <a:rPr lang="en-CA" dirty="0"/>
              <a:t>Big </a:t>
            </a:r>
            <a:r>
              <a:rPr lang="en-CA" dirty="0" smtClean="0"/>
              <a:t>disadvantage </a:t>
            </a:r>
            <a:r>
              <a:rPr lang="en-CA" dirty="0"/>
              <a:t>is that it works </a:t>
            </a:r>
            <a:r>
              <a:rPr lang="en-CA" dirty="0" smtClean="0"/>
              <a:t>only inside </a:t>
            </a:r>
            <a:r>
              <a:rPr lang="en-CA" dirty="0"/>
              <a:t>the </a:t>
            </a:r>
            <a:r>
              <a:rPr lang="en-CA" dirty="0" smtClean="0"/>
              <a:t>home</a:t>
            </a:r>
            <a:endParaRPr lang="en-CA" dirty="0"/>
          </a:p>
          <a:p>
            <a:r>
              <a:rPr lang="en-CA" dirty="0" smtClean="0"/>
              <a:t>Internet proxy </a:t>
            </a:r>
          </a:p>
          <a:p>
            <a:pPr lvl="1"/>
            <a:r>
              <a:rPr lang="en-CA" dirty="0" smtClean="0"/>
              <a:t>Some Internet Service Providers (ISPs) will offer filtering as part of their </a:t>
            </a:r>
            <a:r>
              <a:rPr lang="en-CA" dirty="0"/>
              <a:t>Internet </a:t>
            </a:r>
            <a:r>
              <a:rPr lang="en-CA" dirty="0" smtClean="0"/>
              <a:t>service</a:t>
            </a:r>
          </a:p>
          <a:p>
            <a:pPr lvl="1"/>
            <a:r>
              <a:rPr lang="en-CA" dirty="0" smtClean="0"/>
              <a:t>Since this works on the Internet, there is nothing to install on your computer</a:t>
            </a:r>
          </a:p>
          <a:p>
            <a:pPr lvl="1"/>
            <a:r>
              <a:rPr lang="en-CA" dirty="0"/>
              <a:t>Y</a:t>
            </a:r>
            <a:r>
              <a:rPr lang="en-CA" dirty="0" smtClean="0"/>
              <a:t>ou simply turn this service on with your ISP and the service filters all content</a:t>
            </a:r>
          </a:p>
          <a:p>
            <a:pPr lvl="1"/>
            <a:r>
              <a:rPr lang="en-CA" dirty="0" smtClean="0"/>
              <a:t>If you are using a proxy service, then you must configure your individual computer to use the proxy filter. It doesn’t necessarily install anything on your computer, but you do need to ensure that the computer is configured to use that proxy</a:t>
            </a:r>
          </a:p>
          <a:p>
            <a:pPr lvl="1"/>
            <a:r>
              <a:rPr lang="en-CA" dirty="0" smtClean="0"/>
              <a:t>Like hardware filters, Internet proxy filters are usually simplistic, as determined by the ISP and would not have the robust features of a software filter</a:t>
            </a:r>
          </a:p>
          <a:p>
            <a:pPr lvl="1"/>
            <a:r>
              <a:rPr lang="en-CA" dirty="0" smtClean="0"/>
              <a:t>Continuing our analogy of a guard watching our mail, this would be comparable to our guard standing at the post office and inspecting each piece of mail before it is loaded onto the mail truck for delivery</a:t>
            </a:r>
          </a:p>
          <a:p>
            <a:pPr lvl="1"/>
            <a:r>
              <a:rPr lang="en-CA" dirty="0" smtClean="0"/>
              <a:t>No ability for you or your </a:t>
            </a:r>
            <a:r>
              <a:rPr lang="en-CA" dirty="0"/>
              <a:t>children to bypass</a:t>
            </a:r>
          </a:p>
          <a:p>
            <a:pPr lvl="1"/>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6ACF8FCA-46BB-46E8-B0A0-1B78A7F5424F}" type="datetime1">
              <a:rPr lang="en-US" smtClean="0"/>
              <a:pPr/>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18</a:t>
            </a:fld>
            <a:endParaRPr lang="en-CA" dirty="0"/>
          </a:p>
        </p:txBody>
      </p:sp>
      <p:sp>
        <p:nvSpPr>
          <p:cNvPr id="19" name="Slide Image Placeholder 18"/>
          <p:cNvSpPr>
            <a:spLocks noGrp="1" noRot="1" noChangeAspect="1"/>
          </p:cNvSpPr>
          <p:nvPr>
            <p:ph type="sldImg"/>
          </p:nvPr>
        </p:nvSpPr>
        <p:spPr/>
      </p:sp>
    </p:spTree>
    <p:extLst>
      <p:ext uri="{BB962C8B-B14F-4D97-AF65-F5344CB8AC3E}">
        <p14:creationId xmlns:p14="http://schemas.microsoft.com/office/powerpoint/2010/main" val="18736278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Internet Content Filtering</a:t>
            </a:r>
            <a:r>
              <a:rPr lang="en-CA" baseline="0" dirty="0" smtClean="0"/>
              <a:t> </a:t>
            </a:r>
            <a:r>
              <a:rPr lang="en-CA" dirty="0" smtClean="0"/>
              <a:t>&amp; Monitoring</a:t>
            </a:r>
            <a:r>
              <a:rPr lang="en-CA" baseline="0" dirty="0" smtClean="0"/>
              <a:t> </a:t>
            </a:r>
            <a:r>
              <a:rPr lang="en-CA" dirty="0" smtClean="0"/>
              <a:t>Software</a:t>
            </a:r>
          </a:p>
          <a:p>
            <a:pPr lvl="1"/>
            <a:r>
              <a:rPr lang="en-CA" dirty="0" smtClean="0"/>
              <a:t>These are the four leading products specific to Internet Content Filtering</a:t>
            </a:r>
            <a:r>
              <a:rPr lang="en-CA" baseline="0" dirty="0" smtClean="0"/>
              <a:t> </a:t>
            </a:r>
            <a:r>
              <a:rPr lang="en-CA" dirty="0" smtClean="0"/>
              <a:t>&amp; Monitoring</a:t>
            </a:r>
            <a:r>
              <a:rPr lang="en-CA" baseline="0" dirty="0" smtClean="0"/>
              <a:t> </a:t>
            </a:r>
            <a:endParaRPr lang="en-CA" dirty="0" smtClean="0"/>
          </a:p>
          <a:p>
            <a:pPr lvl="1"/>
            <a:r>
              <a:rPr lang="en-CA" dirty="0" smtClean="0"/>
              <a:t>Another consideration is that many</a:t>
            </a:r>
            <a:r>
              <a:rPr lang="en-CA" baseline="0" dirty="0" smtClean="0"/>
              <a:t> of the anti-virus products also offer </a:t>
            </a:r>
            <a:r>
              <a:rPr lang="en-CA" dirty="0" smtClean="0"/>
              <a:t>Internet Content Filtering</a:t>
            </a:r>
            <a:r>
              <a:rPr lang="en-CA" baseline="0" dirty="0" smtClean="0"/>
              <a:t> but not</a:t>
            </a:r>
            <a:r>
              <a:rPr lang="en-CA" dirty="0" smtClean="0"/>
              <a:t> Monitoring features</a:t>
            </a:r>
            <a:r>
              <a:rPr lang="en-CA" baseline="0" dirty="0" smtClean="0"/>
              <a:t>; this may be sufficient for you</a:t>
            </a:r>
            <a:endParaRPr lang="en-CA" dirty="0" smtClean="0"/>
          </a:p>
          <a:p>
            <a:pPr lvl="1"/>
            <a:r>
              <a:rPr lang="en-CA" dirty="0" smtClean="0"/>
              <a:t>Does anyone have any specific</a:t>
            </a:r>
            <a:r>
              <a:rPr lang="en-CA" baseline="0" dirty="0" smtClean="0"/>
              <a:t> experience with any of these products?</a:t>
            </a:r>
            <a:endParaRPr lang="en-CA" dirty="0" smtClean="0"/>
          </a:p>
          <a:p>
            <a:r>
              <a:rPr lang="en-CA" dirty="0" smtClean="0"/>
              <a:t>Trend Micro Titanium</a:t>
            </a:r>
            <a:r>
              <a:rPr lang="en-CA" baseline="0" dirty="0" smtClean="0"/>
              <a:t> </a:t>
            </a:r>
            <a:r>
              <a:rPr lang="en-CA" dirty="0" smtClean="0"/>
              <a:t>Maximum Security</a:t>
            </a:r>
          </a:p>
          <a:p>
            <a:r>
              <a:rPr lang="en-CA" dirty="0" smtClean="0"/>
              <a:t>Net Nanny</a:t>
            </a:r>
          </a:p>
          <a:p>
            <a:r>
              <a:rPr lang="en-CA" dirty="0" err="1" smtClean="0"/>
              <a:t>GigaWatch</a:t>
            </a:r>
            <a:endParaRPr lang="en-CA" dirty="0" smtClean="0"/>
          </a:p>
          <a:p>
            <a:r>
              <a:rPr lang="en-CA" dirty="0" smtClean="0"/>
              <a:t>Shield Genie</a:t>
            </a:r>
          </a:p>
          <a:p>
            <a:r>
              <a:rPr lang="en-CA" dirty="0" smtClean="0"/>
              <a:t>I have not used any of them; I try really hard to avoid adding more software to my life than is absolutely necessary</a:t>
            </a:r>
          </a:p>
          <a:p>
            <a:r>
              <a:rPr lang="en-CA" dirty="0" smtClean="0"/>
              <a:t>Every piece of software requires:</a:t>
            </a:r>
          </a:p>
          <a:p>
            <a:pPr lvl="1"/>
            <a:r>
              <a:rPr lang="en-CA" dirty="0" smtClean="0"/>
              <a:t>Installation</a:t>
            </a:r>
          </a:p>
          <a:p>
            <a:pPr lvl="1"/>
            <a:r>
              <a:rPr lang="en-CA" dirty="0" smtClean="0"/>
              <a:t>Some orientation about how it works</a:t>
            </a:r>
          </a:p>
          <a:p>
            <a:pPr lvl="1"/>
            <a:r>
              <a:rPr lang="en-CA" dirty="0" smtClean="0"/>
              <a:t>At least a little configuration</a:t>
            </a:r>
          </a:p>
          <a:p>
            <a:pPr lvl="1"/>
            <a:r>
              <a:rPr lang="en-CA" dirty="0" smtClean="0"/>
              <a:t>Occasional updating</a:t>
            </a:r>
          </a:p>
          <a:p>
            <a:pPr lvl="1"/>
            <a:r>
              <a:rPr lang="en-CA" dirty="0" smtClean="0"/>
              <a:t>Eventual trouble-shooting</a:t>
            </a:r>
          </a:p>
          <a:p>
            <a:r>
              <a:rPr lang="en-CA" dirty="0" smtClean="0"/>
              <a:t>All of this absorbs precious time that I prefer to spend on other activities</a:t>
            </a:r>
          </a:p>
          <a:p>
            <a:r>
              <a:rPr lang="en-CA" dirty="0" smtClean="0"/>
              <a:t>If this time requirement becomes excessive for you, then the software will be neglected and become useless in protecting your family</a:t>
            </a:r>
          </a:p>
          <a:p>
            <a:r>
              <a:rPr lang="en-CA" dirty="0" smtClean="0"/>
              <a:t>That’s why this courses emphasizes the non-technical aspects of Internet and Media Safety</a:t>
            </a:r>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5EAD9C26-F750-41DB-8276-FC9CC70E752E}"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19</a:t>
            </a:fld>
            <a:endParaRPr lang="en-CA" dirty="0"/>
          </a:p>
        </p:txBody>
      </p:sp>
    </p:spTree>
    <p:extLst>
      <p:ext uri="{BB962C8B-B14F-4D97-AF65-F5344CB8AC3E}">
        <p14:creationId xmlns:p14="http://schemas.microsoft.com/office/powerpoint/2010/main" val="3877734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Lesson 2 Review</a:t>
            </a:r>
            <a:r>
              <a:rPr lang="en-CA" baseline="0" dirty="0" smtClean="0"/>
              <a:t> - </a:t>
            </a:r>
            <a:r>
              <a:rPr lang="en-CA" sz="1600" dirty="0" smtClean="0"/>
              <a:t>The Sacred Roles of Fathers and Mothers</a:t>
            </a:r>
          </a:p>
          <a:p>
            <a:r>
              <a:rPr lang="en-CA" dirty="0" smtClean="0"/>
              <a:t>Write a letter to your father or your mother </a:t>
            </a:r>
          </a:p>
          <a:p>
            <a:r>
              <a:rPr lang="en-CA" dirty="0" smtClean="0"/>
              <a:t>With your spouse, review</a:t>
            </a:r>
            <a:r>
              <a:rPr lang="en-CA" baseline="0" dirty="0" smtClean="0"/>
              <a:t> </a:t>
            </a:r>
            <a:r>
              <a:rPr lang="en-CA" dirty="0" smtClean="0"/>
              <a:t>President Ezra Taft Benson’s 10 suggestions for</a:t>
            </a:r>
            <a:r>
              <a:rPr lang="en-CA" baseline="0" dirty="0" smtClean="0"/>
              <a:t> </a:t>
            </a:r>
            <a:r>
              <a:rPr lang="en-CA" dirty="0" smtClean="0"/>
              <a:t>fathers, on pages 41–42 in this study guide, and</a:t>
            </a:r>
            <a:r>
              <a:rPr lang="en-CA" baseline="0" dirty="0" smtClean="0"/>
              <a:t> </a:t>
            </a:r>
            <a:r>
              <a:rPr lang="en-CA" dirty="0" smtClean="0"/>
              <a:t>his 10 suggestions for mothers, on pages 45–47</a:t>
            </a:r>
          </a:p>
          <a:p>
            <a:r>
              <a:rPr lang="en-CA" dirty="0" smtClean="0"/>
              <a:t>Discuss ways you can work together and support</a:t>
            </a:r>
            <a:r>
              <a:rPr lang="en-CA" baseline="0" dirty="0" smtClean="0"/>
              <a:t> </a:t>
            </a:r>
            <a:r>
              <a:rPr lang="en-CA" dirty="0" smtClean="0"/>
              <a:t>one another in these parenting responsibilities</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Assess if the signs of are evident among your children</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Complete Home Inventory Worksheet</a:t>
            </a:r>
          </a:p>
          <a:p>
            <a:pPr>
              <a:defRPr/>
            </a:pPr>
            <a:r>
              <a:rPr lang="en-CA" dirty="0"/>
              <a:t>Are there any experiences with these actions you’d like to share?</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endParaRPr lang="en-CA" dirty="0" smtClean="0"/>
          </a:p>
          <a:p>
            <a:endParaRPr lang="en-CA" b="1"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FBDA15E8-0A1E-465F-8C32-437695214FD1}"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a:t>
            </a:fld>
            <a:endParaRPr lang="en-CA"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smtClean="0"/>
              <a:t>How </a:t>
            </a:r>
            <a:r>
              <a:rPr lang="en-CA" dirty="0" err="1" smtClean="0"/>
              <a:t>OpenDNS</a:t>
            </a:r>
            <a:r>
              <a:rPr lang="en-CA" baseline="0" dirty="0" smtClean="0"/>
              <a:t> Works</a:t>
            </a:r>
          </a:p>
          <a:p>
            <a:pPr lvl="1"/>
            <a:r>
              <a:rPr lang="en-CA" baseline="0" dirty="0" smtClean="0"/>
              <a:t>This slide is derived from this web page: http://www.opendns.com/support/article/20</a:t>
            </a:r>
          </a:p>
          <a:p>
            <a:r>
              <a:rPr lang="en-CA" dirty="0" smtClean="0"/>
              <a:t>A </a:t>
            </a:r>
            <a:r>
              <a:rPr lang="en-CA" dirty="0"/>
              <a:t>person enters the name of a website (e.g. www.lds.org) into their Internet browser</a:t>
            </a:r>
          </a:p>
          <a:p>
            <a:r>
              <a:rPr lang="en-CA" dirty="0"/>
              <a:t>The </a:t>
            </a:r>
            <a:r>
              <a:rPr lang="en-CA" dirty="0" smtClean="0"/>
              <a:t>web browser </a:t>
            </a:r>
            <a:r>
              <a:rPr lang="en-CA" dirty="0"/>
              <a:t>makes a DNS request for the IP address of the machine that serves up this </a:t>
            </a:r>
            <a:r>
              <a:rPr lang="en-CA" dirty="0" smtClean="0"/>
              <a:t>website</a:t>
            </a:r>
          </a:p>
          <a:p>
            <a:pPr lvl="1"/>
            <a:r>
              <a:rPr lang="en-CA" dirty="0" smtClean="0"/>
              <a:t>DNS stands for Domain</a:t>
            </a:r>
            <a:r>
              <a:rPr lang="en-CA" baseline="0" dirty="0" smtClean="0"/>
              <a:t> Name Service</a:t>
            </a:r>
          </a:p>
          <a:p>
            <a:pPr lvl="1"/>
            <a:r>
              <a:rPr lang="en-CA" baseline="0" dirty="0" smtClean="0"/>
              <a:t>DNS converts the domain names we type into the browser address line into an IP address that is used by the Internet to route the packets of information containing our web page request and return the packets containing the web page we want to see</a:t>
            </a:r>
            <a:endParaRPr lang="en-CA" dirty="0"/>
          </a:p>
          <a:p>
            <a:r>
              <a:rPr lang="en-CA" dirty="0"/>
              <a:t>The DNS request is received by an </a:t>
            </a:r>
            <a:r>
              <a:rPr lang="en-CA" dirty="0" err="1"/>
              <a:t>OpenDNS</a:t>
            </a:r>
            <a:r>
              <a:rPr lang="en-CA" dirty="0"/>
              <a:t> </a:t>
            </a:r>
            <a:r>
              <a:rPr lang="en-CA" dirty="0" smtClean="0"/>
              <a:t>server</a:t>
            </a:r>
          </a:p>
          <a:p>
            <a:pPr lvl="1"/>
            <a:r>
              <a:rPr lang="en-CA" dirty="0"/>
              <a:t>T</a:t>
            </a:r>
            <a:r>
              <a:rPr lang="en-CA" dirty="0" smtClean="0"/>
              <a:t>he </a:t>
            </a:r>
            <a:r>
              <a:rPr lang="en-CA" dirty="0" err="1"/>
              <a:t>OpenDNS</a:t>
            </a:r>
            <a:r>
              <a:rPr lang="en-CA" dirty="0"/>
              <a:t> </a:t>
            </a:r>
            <a:r>
              <a:rPr lang="en-CA" dirty="0" smtClean="0"/>
              <a:t>install process changes your DNS IP addresses from the Shaw DNS servers to the </a:t>
            </a:r>
            <a:r>
              <a:rPr lang="en-CA" dirty="0" err="1"/>
              <a:t>OpenDNS</a:t>
            </a:r>
            <a:r>
              <a:rPr lang="en-CA" dirty="0"/>
              <a:t> </a:t>
            </a:r>
            <a:r>
              <a:rPr lang="en-CA" dirty="0" smtClean="0"/>
              <a:t>servers</a:t>
            </a:r>
            <a:endParaRPr lang="en-CA" dirty="0"/>
          </a:p>
          <a:p>
            <a:r>
              <a:rPr lang="en-CA" dirty="0" err="1"/>
              <a:t>OpenDNS</a:t>
            </a:r>
            <a:r>
              <a:rPr lang="en-CA" dirty="0"/>
              <a:t> identifies the DNS request by looking where it came from</a:t>
            </a:r>
          </a:p>
          <a:p>
            <a:r>
              <a:rPr lang="en-CA" dirty="0" err="1"/>
              <a:t>OpenDNS</a:t>
            </a:r>
            <a:r>
              <a:rPr lang="en-CA" dirty="0"/>
              <a:t> looks up the matching filtering and security </a:t>
            </a:r>
            <a:r>
              <a:rPr lang="en-CA" dirty="0" smtClean="0"/>
              <a:t>settings</a:t>
            </a:r>
          </a:p>
          <a:p>
            <a:pPr lvl="1"/>
            <a:r>
              <a:rPr lang="en-CA" dirty="0" smtClean="0"/>
              <a:t>These filtering and security settings are created by you as the owner of the </a:t>
            </a:r>
            <a:r>
              <a:rPr lang="en-CA" dirty="0" err="1"/>
              <a:t>OpenDNS</a:t>
            </a:r>
            <a:r>
              <a:rPr lang="en-CA" dirty="0"/>
              <a:t> </a:t>
            </a:r>
            <a:r>
              <a:rPr lang="en-CA" dirty="0" smtClean="0"/>
              <a:t>account for the originating IP </a:t>
            </a:r>
            <a:r>
              <a:rPr lang="en-CA" dirty="0"/>
              <a:t>a</a:t>
            </a:r>
            <a:r>
              <a:rPr lang="en-CA" dirty="0" smtClean="0"/>
              <a:t>ddress</a:t>
            </a:r>
            <a:endParaRPr lang="en-CA" dirty="0"/>
          </a:p>
          <a:p>
            <a:r>
              <a:rPr lang="en-CA" dirty="0"/>
              <a:t>If the filtering and security settings </a:t>
            </a:r>
            <a:r>
              <a:rPr lang="en-CA" dirty="0" smtClean="0"/>
              <a:t>indicate </a:t>
            </a:r>
            <a:r>
              <a:rPr lang="en-CA" dirty="0"/>
              <a:t>that the website is allowed, </a:t>
            </a:r>
            <a:r>
              <a:rPr lang="en-CA" dirty="0" err="1"/>
              <a:t>OpenDNS</a:t>
            </a:r>
            <a:r>
              <a:rPr lang="en-CA" dirty="0"/>
              <a:t> returns the IP address for that website (e.g. </a:t>
            </a:r>
            <a:r>
              <a:rPr lang="en-CA" dirty="0" smtClean="0"/>
              <a:t>216.49.176.33), the </a:t>
            </a:r>
            <a:r>
              <a:rPr lang="en-CA" dirty="0"/>
              <a:t>browser goes </a:t>
            </a:r>
            <a:r>
              <a:rPr lang="en-CA" dirty="0" smtClean="0"/>
              <a:t>there and your web surfing proceeds</a:t>
            </a:r>
            <a:r>
              <a:rPr lang="en-CA" baseline="0" dirty="0" smtClean="0"/>
              <a:t> normally</a:t>
            </a:r>
            <a:endParaRPr lang="en-CA" dirty="0"/>
          </a:p>
          <a:p>
            <a:r>
              <a:rPr lang="en-CA" dirty="0"/>
              <a:t>If the </a:t>
            </a:r>
            <a:r>
              <a:rPr lang="en-CA" dirty="0" smtClean="0"/>
              <a:t>filtering and security settings indicate </a:t>
            </a:r>
            <a:r>
              <a:rPr lang="en-CA" dirty="0"/>
              <a:t>that the website is blocked, OpenDNS returns the IP address of an OpenDNS server that </a:t>
            </a:r>
            <a:r>
              <a:rPr lang="en-CA" dirty="0" smtClean="0"/>
              <a:t>replies with a </a:t>
            </a:r>
            <a:r>
              <a:rPr lang="en-CA" dirty="0"/>
              <a:t>block </a:t>
            </a:r>
            <a:r>
              <a:rPr lang="en-CA" dirty="0" smtClean="0"/>
              <a:t>web page </a:t>
            </a:r>
            <a:r>
              <a:rPr lang="en-CA" dirty="0"/>
              <a:t>to your web browser</a:t>
            </a:r>
            <a:endParaRPr lang="en-CA" dirty="0" smtClean="0"/>
          </a:p>
          <a:p>
            <a:pPr lvl="1"/>
            <a:r>
              <a:rPr lang="en-CA" dirty="0" err="1" smtClean="0"/>
              <a:t>OpenDNS</a:t>
            </a:r>
            <a:r>
              <a:rPr lang="en-CA" baseline="0" dirty="0" smtClean="0"/>
              <a:t> also logs that the request was made</a:t>
            </a:r>
          </a:p>
          <a:p>
            <a:pPr lvl="1"/>
            <a:r>
              <a:rPr lang="en-CA" baseline="0" dirty="0" smtClean="0"/>
              <a:t>This log can be </a:t>
            </a:r>
            <a:r>
              <a:rPr lang="en-CA" baseline="0" dirty="0" err="1" smtClean="0"/>
              <a:t>reivewed</a:t>
            </a:r>
            <a:r>
              <a:rPr lang="en-CA" baseline="0" dirty="0" smtClean="0"/>
              <a:t> by the </a:t>
            </a:r>
            <a:r>
              <a:rPr lang="en-CA" dirty="0" err="1" smtClean="0"/>
              <a:t>OpenDNS</a:t>
            </a:r>
            <a:r>
              <a:rPr lang="en-CA" baseline="0" dirty="0" smtClean="0"/>
              <a:t> account holder; typically a parent</a:t>
            </a:r>
          </a:p>
          <a:p>
            <a:pPr lvl="0"/>
            <a:r>
              <a:rPr lang="en-CA" baseline="0" dirty="0" smtClean="0"/>
              <a:t>By comparison, the Shaw DNS </a:t>
            </a:r>
            <a:r>
              <a:rPr lang="en-CA" dirty="0" smtClean="0"/>
              <a:t>servers simply respond to all requests and don’t try to filter any requests</a:t>
            </a:r>
            <a:endParaRPr lang="en-CA" baseline="0" dirty="0" smtClean="0"/>
          </a:p>
          <a:p>
            <a:pPr lvl="1"/>
            <a:endParaRPr lang="en-CA" dirty="0"/>
          </a:p>
          <a:p>
            <a:pPr marL="0" indent="0">
              <a:buNone/>
            </a:pPr>
            <a:r>
              <a:rPr lang="en-CA" dirty="0" smtClean="0"/>
              <a:t>    </a:t>
            </a:r>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44BBD114-543D-459F-952E-BB85B44DF446}"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20</a:t>
            </a:fld>
            <a:endParaRPr lang="en-CA" dirty="0"/>
          </a:p>
        </p:txBody>
      </p:sp>
    </p:spTree>
    <p:extLst>
      <p:ext uri="{BB962C8B-B14F-4D97-AF65-F5344CB8AC3E}">
        <p14:creationId xmlns:p14="http://schemas.microsoft.com/office/powerpoint/2010/main" val="6374712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Family home evening helps families fortify themselves </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Please work hard to hold Family home evenings regularly</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Ask children to present and organize Family home evenings</a:t>
            </a:r>
            <a:r>
              <a:rPr lang="en-CA" baseline="0" dirty="0" smtClean="0"/>
              <a:t> with parental coaching</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baseline="0" dirty="0" smtClean="0"/>
              <a:t>Use Church-provided resources</a:t>
            </a:r>
            <a:r>
              <a:rPr lang="en-CA" dirty="0" smtClean="0"/>
              <a:t> to help add variety and quality to your Family home evenings</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Don’t drag out Family home evening;</a:t>
            </a:r>
            <a:r>
              <a:rPr lang="en-CA" baseline="0" dirty="0" smtClean="0"/>
              <a:t> reasonably short is fine</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endParaRPr lang="en-CA" dirty="0" smtClean="0"/>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B90C5FE4-D017-45E8-A37C-3105A346DBB6}"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21</a:t>
            </a:fld>
            <a:endParaRPr lang="en-CA" dirty="0"/>
          </a:p>
        </p:txBody>
      </p:sp>
    </p:spTree>
    <p:extLst>
      <p:ext uri="{BB962C8B-B14F-4D97-AF65-F5344CB8AC3E}">
        <p14:creationId xmlns:p14="http://schemas.microsoft.com/office/powerpoint/2010/main" val="341869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22563" y="0"/>
            <a:ext cx="3092450" cy="2320925"/>
          </a:xfrm>
        </p:spPr>
      </p:sp>
      <p:sp>
        <p:nvSpPr>
          <p:cNvPr id="3" name="Notes Placeholder 2"/>
          <p:cNvSpPr>
            <a:spLocks noGrp="1"/>
          </p:cNvSpPr>
          <p:nvPr>
            <p:ph type="body" idx="1"/>
          </p:nvPr>
        </p:nvSpPr>
        <p:spPr/>
        <p:txBody>
          <a:bodyPr>
            <a:normAutofit/>
          </a:bodyPr>
          <a:lstStyle/>
          <a:p>
            <a:pPr marL="345034" indent="-345034" defTabSz="879378">
              <a:defRPr/>
            </a:pPr>
            <a:r>
              <a:rPr lang="en-CA" dirty="0" smtClean="0"/>
              <a:t>We need to protect our nestlings – Boyd K. Packer April 2013 General Conference Sat. AM. </a:t>
            </a:r>
          </a:p>
          <a:p>
            <a:r>
              <a:rPr lang="en-CA" sz="1500" dirty="0"/>
              <a:t>These Things I Know - Boyd K. Packer - April 2013 General </a:t>
            </a:r>
            <a:r>
              <a:rPr lang="en-CA" sz="1500" dirty="0" smtClean="0"/>
              <a:t>Conference</a:t>
            </a:r>
          </a:p>
          <a:p>
            <a:r>
              <a:rPr lang="en-CA" sz="1500" u="sng" dirty="0" smtClean="0">
                <a:hlinkClick r:id="rId3"/>
              </a:rPr>
              <a:t>https</a:t>
            </a:r>
            <a:r>
              <a:rPr lang="en-CA" sz="1500" u="sng" dirty="0">
                <a:hlinkClick r:id="rId3"/>
              </a:rPr>
              <a:t>://www.youtube.com/watch?v=IeglqZtlpBA</a:t>
            </a:r>
            <a:endParaRPr lang="en-CA" sz="1500" dirty="0"/>
          </a:p>
          <a:p>
            <a:pPr marL="345034" indent="-345034" defTabSz="879378">
              <a:defRPr/>
            </a:pPr>
            <a:r>
              <a:rPr lang="en-CA" dirty="0" smtClean="0"/>
              <a:t>This</a:t>
            </a:r>
            <a:r>
              <a:rPr lang="en-CA" baseline="0" dirty="0" smtClean="0"/>
              <a:t> 7:19 minute clip s</a:t>
            </a:r>
            <a:r>
              <a:rPr lang="en-CA" dirty="0" smtClean="0"/>
              <a:t>tarts</a:t>
            </a:r>
            <a:r>
              <a:rPr lang="en-CA" baseline="0" dirty="0" smtClean="0"/>
              <a:t> a</a:t>
            </a:r>
            <a:r>
              <a:rPr lang="en-CA" dirty="0" smtClean="0"/>
              <a:t>bout 6 minutes into talk</a:t>
            </a:r>
          </a:p>
          <a:p>
            <a:pPr marL="345034" indent="-345034" defTabSz="879378">
              <a:defRPr/>
            </a:pPr>
            <a:r>
              <a:rPr lang="en-CA" dirty="0" smtClean="0"/>
              <a:t>Think about how you can protect your family better from the temptations of the world</a:t>
            </a:r>
          </a:p>
          <a:p>
            <a:pPr marL="345034" indent="-345034" defTabSz="879378">
              <a:defRPr/>
            </a:pPr>
            <a:endParaRPr lang="en-CA" dirty="0" smtClean="0"/>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91C1D00A-8B28-41A2-8361-9A9AAD6D71D6}" type="datetime1">
              <a:rPr lang="en-US" smtClean="0"/>
              <a:pPr/>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22</a:t>
            </a:fld>
            <a:endParaRPr lang="en-CA"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smtClean="0"/>
              <a:t>LDSTech</a:t>
            </a:r>
            <a:r>
              <a:rPr lang="en-CA" dirty="0" smtClean="0"/>
              <a:t> - Internet and Family Safety</a:t>
            </a:r>
          </a:p>
          <a:p>
            <a:pPr lvl="1"/>
            <a:r>
              <a:rPr lang="en-CA" dirty="0" smtClean="0">
                <a:hlinkClick r:id="rId3"/>
              </a:rPr>
              <a:t>https://tech.lds.org/wiki/Family_Safety</a:t>
            </a:r>
            <a:endParaRPr lang="en-CA" dirty="0" smtClean="0"/>
          </a:p>
          <a:p>
            <a:r>
              <a:rPr lang="en-CA" dirty="0" smtClean="0"/>
              <a:t>The advantage of this website over many other web resources is that</a:t>
            </a:r>
            <a:r>
              <a:rPr lang="en-CA" baseline="0" dirty="0" smtClean="0"/>
              <a:t> it’s written for LDS families and applies the LDS perspective to the topic of </a:t>
            </a:r>
            <a:r>
              <a:rPr lang="en-CA" dirty="0" smtClean="0"/>
              <a:t>Internet and Family Safety</a:t>
            </a:r>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3FB6ACFA-BC72-4CC4-BBF2-7ED0D9AA764E}"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23</a:t>
            </a:fld>
            <a:endParaRPr lang="en-CA" dirty="0"/>
          </a:p>
        </p:txBody>
      </p:sp>
    </p:spTree>
    <p:extLst>
      <p:ext uri="{BB962C8B-B14F-4D97-AF65-F5344CB8AC3E}">
        <p14:creationId xmlns:p14="http://schemas.microsoft.com/office/powerpoint/2010/main" val="4108099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smtClean="0"/>
              <a:t>Conclusions</a:t>
            </a:r>
          </a:p>
          <a:p>
            <a:r>
              <a:rPr lang="en-CA" dirty="0" smtClean="0"/>
              <a:t>Improving family prayer, family scripture study and family home evening is always beneficial to the health and welfare of your family</a:t>
            </a:r>
          </a:p>
          <a:p>
            <a:r>
              <a:rPr lang="en-CA" dirty="0" smtClean="0"/>
              <a:t>Strengthening internet filtering is a useful defense against inappropriate Internet and media content entering your home</a:t>
            </a:r>
          </a:p>
          <a:p>
            <a:r>
              <a:rPr lang="en-CA" dirty="0"/>
              <a:t>Set the right example as parents</a:t>
            </a:r>
          </a:p>
          <a:p>
            <a:r>
              <a:rPr lang="en-CA" dirty="0" smtClean="0"/>
              <a:t>What did you find useful in this presentation?</a:t>
            </a:r>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D790B9AE-D0E9-4ED8-9F55-3BCB0D957E42}"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24</a:t>
            </a:fld>
            <a:endParaRPr lang="en-CA"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CA" dirty="0" smtClean="0"/>
              <a:t>Suggested Actions</a:t>
            </a:r>
          </a:p>
          <a:p>
            <a:r>
              <a:rPr lang="en-CA" dirty="0" smtClean="0"/>
              <a:t>Plan and hold a parent-child interview</a:t>
            </a:r>
          </a:p>
          <a:p>
            <a:pPr lvl="1"/>
            <a:r>
              <a:rPr lang="en-CA" dirty="0" smtClean="0"/>
              <a:t>Apply Twelve Tips for Parent-Child Interviews By Steven B. Glade</a:t>
            </a:r>
          </a:p>
          <a:p>
            <a:r>
              <a:rPr lang="en-CA" dirty="0" smtClean="0"/>
              <a:t>Confirm that you have the typical home network configuration described in place in your home</a:t>
            </a:r>
          </a:p>
          <a:p>
            <a:pPr lvl="1"/>
            <a:r>
              <a:rPr lang="en-CA" dirty="0" smtClean="0"/>
              <a:t>Typically this means confirming that you have a router between the Shaw modem and the computers in your home</a:t>
            </a:r>
          </a:p>
          <a:p>
            <a:pPr lvl="1"/>
            <a:r>
              <a:rPr lang="en-CA" dirty="0" smtClean="0"/>
              <a:t>You may also want to see if your</a:t>
            </a:r>
            <a:r>
              <a:rPr lang="en-CA" baseline="0" dirty="0" smtClean="0"/>
              <a:t> neighbors are operating an unencrypted </a:t>
            </a:r>
            <a:r>
              <a:rPr lang="en-CA" baseline="0" dirty="0" err="1" smtClean="0"/>
              <a:t>WiFi</a:t>
            </a:r>
            <a:r>
              <a:rPr lang="en-CA" baseline="0" dirty="0" smtClean="0"/>
              <a:t> access point that is accessible from within your home</a:t>
            </a:r>
            <a:endParaRPr lang="en-CA" dirty="0" smtClean="0"/>
          </a:p>
          <a:p>
            <a:r>
              <a:rPr lang="en-CA" dirty="0" smtClean="0"/>
              <a:t>Evaluate Internet Filtering Alternatives</a:t>
            </a:r>
          </a:p>
          <a:p>
            <a:pPr lvl="1"/>
            <a:r>
              <a:rPr lang="en-CA" dirty="0" smtClean="0"/>
              <a:t>If you don’t have Internet Filtering in place, please evaluate the alternatives and set a course of action</a:t>
            </a:r>
          </a:p>
          <a:p>
            <a:r>
              <a:rPr lang="en-CA" dirty="0" smtClean="0"/>
              <a:t>Read </a:t>
            </a:r>
            <a:r>
              <a:rPr lang="en-CA" dirty="0" err="1" smtClean="0"/>
              <a:t>LDSTech</a:t>
            </a:r>
            <a:r>
              <a:rPr lang="en-CA" dirty="0" smtClean="0"/>
              <a:t> Internet and Family Safety web pages</a:t>
            </a:r>
          </a:p>
          <a:p>
            <a:pPr lvl="1"/>
            <a:r>
              <a:rPr lang="en-CA" dirty="0" smtClean="0"/>
              <a:t>Consider basing a family home evening on this content</a:t>
            </a:r>
          </a:p>
          <a:p>
            <a:endParaRPr lang="en-CA" dirty="0" smtClean="0"/>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FBDA15E8-0A1E-465F-8C32-437695214FD1}" type="datetime1">
              <a:rPr lang="en-US" smtClean="0"/>
              <a:pPr/>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25</a:t>
            </a:fld>
            <a:endParaRPr lang="en-CA" dirty="0"/>
          </a:p>
        </p:txBody>
      </p:sp>
      <p:sp>
        <p:nvSpPr>
          <p:cNvPr id="13" name="Slide Image Placeholder 12"/>
          <p:cNvSpPr>
            <a:spLocks noGrp="1" noRot="1" noChangeAspect="1"/>
          </p:cNvSpPr>
          <p:nvPr>
            <p:ph type="sldImg"/>
          </p:nvPr>
        </p:nvSpPr>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Discussion</a:t>
            </a:r>
          </a:p>
          <a:p>
            <a:r>
              <a:rPr lang="en-CA" dirty="0" smtClean="0"/>
              <a:t>Notice child demonstrating computing for the family</a:t>
            </a:r>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A5F5830B-FD66-4B5D-BA45-8CFEF39EF6D9}"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26</a:t>
            </a:fld>
            <a:endParaRPr lang="en-CA" dirty="0"/>
          </a:p>
        </p:txBody>
      </p:sp>
    </p:spTree>
    <p:extLst>
      <p:ext uri="{BB962C8B-B14F-4D97-AF65-F5344CB8AC3E}">
        <p14:creationId xmlns:p14="http://schemas.microsoft.com/office/powerpoint/2010/main" val="4077253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Network</a:t>
            </a:r>
            <a:r>
              <a:rPr lang="en-CA" baseline="0" dirty="0" smtClean="0"/>
              <a:t> </a:t>
            </a:r>
            <a:r>
              <a:rPr lang="en-CA" dirty="0" smtClean="0"/>
              <a:t>Types</a:t>
            </a:r>
          </a:p>
          <a:p>
            <a:r>
              <a:rPr lang="en-CA" dirty="0" smtClean="0"/>
              <a:t>Installing this type of wall plug </a:t>
            </a:r>
            <a:r>
              <a:rPr lang="en-CA" baseline="0" dirty="0" smtClean="0"/>
              <a:t>is the visible part of wiring your home for telephone, wired network and cable access</a:t>
            </a:r>
          </a:p>
          <a:p>
            <a:r>
              <a:rPr lang="en-CA" baseline="0" dirty="0" smtClean="0"/>
              <a:t>The other end of the wires behind the wall plug are typically gathered into three patch panels in the utility room in your basement</a:t>
            </a:r>
          </a:p>
          <a:p>
            <a:r>
              <a:rPr lang="en-CA" baseline="0" dirty="0" smtClean="0"/>
              <a:t>The telephone and wired network plugs are very similar; the cable plug is quite different</a:t>
            </a:r>
          </a:p>
          <a:p>
            <a:r>
              <a:rPr lang="en-CA" baseline="0" dirty="0" smtClean="0"/>
              <a:t>The wireless network is not represented because it relies on a radio signal that travels through the air between the computers and the wireless access point</a:t>
            </a:r>
          </a:p>
          <a:p>
            <a:endParaRPr lang="en-CA" baseline="0" dirty="0" smtClean="0"/>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1C6D48FC-EEEB-4D03-81FA-0919C20E94D8}"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27</a:t>
            </a:fld>
            <a:endParaRPr lang="en-CA" dirty="0"/>
          </a:p>
        </p:txBody>
      </p:sp>
    </p:spTree>
    <p:extLst>
      <p:ext uri="{BB962C8B-B14F-4D97-AF65-F5344CB8AC3E}">
        <p14:creationId xmlns:p14="http://schemas.microsoft.com/office/powerpoint/2010/main" val="12098635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Network Components</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These are the network components of a home network for </a:t>
            </a:r>
            <a:r>
              <a:rPr lang="en-CA" baseline="0" dirty="0" smtClean="0"/>
              <a:t>telephone, wired network and cable access</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baseline="0" dirty="0" smtClean="0"/>
              <a:t>Most homes rely much more heavily on wireless than this configuration because it’s extraordinarily difficult and expensive to install all the wires necessary for this capability in an existing home</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baseline="0" dirty="0" smtClean="0"/>
              <a:t>It’s definitely worthwhile to incorporate all the wiring in a new home to:</a:t>
            </a:r>
          </a:p>
          <a:p>
            <a:pPr marL="717550" marR="0" lvl="1"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baseline="0" dirty="0" smtClean="0"/>
              <a:t>Provide network access in every room</a:t>
            </a:r>
          </a:p>
          <a:p>
            <a:pPr marL="717550" marR="0" lvl="1"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baseline="0" dirty="0" smtClean="0"/>
              <a:t>Avoid unsightly wires running along baseboards and across floors</a:t>
            </a:r>
          </a:p>
          <a:p>
            <a:pPr marL="717550" marR="0" lvl="1"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baseline="0" dirty="0" smtClean="0"/>
              <a:t>Achieve the faster and more stable performance of wired Ethernet compared to wireless </a:t>
            </a:r>
            <a:r>
              <a:rPr lang="en-CA" baseline="0" dirty="0" err="1" smtClean="0"/>
              <a:t>WiFi</a:t>
            </a:r>
            <a:endParaRPr lang="en-CA" baseline="0" dirty="0" smtClean="0"/>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EB0826C2-C4BF-4BFA-8827-DA8AE61EA6EF}"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28</a:t>
            </a:fld>
            <a:endParaRPr lang="en-CA" dirty="0"/>
          </a:p>
        </p:txBody>
      </p:sp>
    </p:spTree>
    <p:extLst>
      <p:ext uri="{BB962C8B-B14F-4D97-AF65-F5344CB8AC3E}">
        <p14:creationId xmlns:p14="http://schemas.microsoft.com/office/powerpoint/2010/main" val="26073919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Home Backup</a:t>
            </a:r>
            <a:r>
              <a:rPr lang="en-CA" baseline="0" dirty="0" smtClean="0"/>
              <a:t> - Alternatives</a:t>
            </a:r>
            <a:endParaRPr lang="en-CA" dirty="0" smtClean="0"/>
          </a:p>
          <a:p>
            <a:r>
              <a:rPr lang="en-CA" dirty="0" smtClean="0"/>
              <a:t>Backup Basics</a:t>
            </a:r>
          </a:p>
          <a:p>
            <a:pPr lvl="1"/>
            <a:r>
              <a:rPr lang="en-CA" dirty="0" smtClean="0"/>
              <a:t>Basics is a summary discussion of the 3 major alternatives listed</a:t>
            </a:r>
            <a:r>
              <a:rPr lang="en-CA" baseline="0" dirty="0" smtClean="0"/>
              <a:t> below</a:t>
            </a:r>
          </a:p>
          <a:p>
            <a:pPr lvl="1"/>
            <a:r>
              <a:rPr lang="en-CA" baseline="0" dirty="0" smtClean="0"/>
              <a:t>Backup is about having another copy or multiple copies of files available in the event of an accident or a disaster</a:t>
            </a:r>
          </a:p>
          <a:p>
            <a:pPr marL="717550" marR="0" lvl="1" indent="-260350" algn="l" defTabSz="914400" rtl="0" eaLnBrk="1" fontAlgn="auto" latinLnBrk="0" hangingPunct="1">
              <a:lnSpc>
                <a:spcPct val="100000"/>
              </a:lnSpc>
              <a:spcBef>
                <a:spcPts val="0"/>
              </a:spcBef>
              <a:spcAft>
                <a:spcPts val="0"/>
              </a:spcAft>
              <a:buClrTx/>
              <a:buSzTx/>
              <a:buFont typeface="Wingdings" pitchFamily="2" charset="2"/>
              <a:buChar char="§"/>
              <a:tabLst/>
              <a:defRPr/>
            </a:pPr>
            <a:r>
              <a:rPr lang="en-CA" baseline="0" dirty="0" smtClean="0"/>
              <a:t>Accident can be as simple as an accidental file over-write or an accidental file delete or an accidental drive reformat</a:t>
            </a:r>
            <a:endParaRPr lang="en-CA" dirty="0" smtClean="0"/>
          </a:p>
          <a:p>
            <a:pPr lvl="1"/>
            <a:r>
              <a:rPr lang="en-CA" baseline="0" dirty="0" smtClean="0"/>
              <a:t>Disaster can be a laptop drop, a fire or a stolen computer</a:t>
            </a:r>
            <a:endParaRPr lang="en-CA" dirty="0" smtClean="0"/>
          </a:p>
          <a:p>
            <a:r>
              <a:rPr lang="en-CA" dirty="0" smtClean="0"/>
              <a:t>Same Machine Backup</a:t>
            </a:r>
          </a:p>
          <a:p>
            <a:pPr lvl="1"/>
            <a:r>
              <a:rPr lang="en-CA" dirty="0" smtClean="0"/>
              <a:t>Copy the contents of a drive to another part of the same</a:t>
            </a:r>
            <a:r>
              <a:rPr lang="en-CA" baseline="0" dirty="0" smtClean="0"/>
              <a:t> drive</a:t>
            </a:r>
            <a:endParaRPr lang="en-CA" dirty="0" smtClean="0"/>
          </a:p>
          <a:p>
            <a:r>
              <a:rPr lang="en-CA" dirty="0" smtClean="0"/>
              <a:t>External drive backup</a:t>
            </a:r>
          </a:p>
          <a:p>
            <a:pPr lvl="1"/>
            <a:r>
              <a:rPr lang="en-CA" dirty="0" smtClean="0"/>
              <a:t>Copy the contents of a drive to another </a:t>
            </a:r>
            <a:r>
              <a:rPr lang="en-CA" baseline="0" dirty="0" smtClean="0"/>
              <a:t>drive on another computer</a:t>
            </a:r>
          </a:p>
          <a:p>
            <a:pPr lvl="1"/>
            <a:r>
              <a:rPr lang="en-CA" baseline="0" dirty="0" smtClean="0"/>
              <a:t>The photo shows removal backup drives you can easily store at another location such as an office</a:t>
            </a:r>
            <a:endParaRPr lang="en-CA" dirty="0" smtClean="0"/>
          </a:p>
          <a:p>
            <a:r>
              <a:rPr lang="en-CA" dirty="0" smtClean="0"/>
              <a:t>Cloud-based backup</a:t>
            </a:r>
          </a:p>
          <a:p>
            <a:pPr lvl="1"/>
            <a:r>
              <a:rPr lang="en-CA" dirty="0" smtClean="0"/>
              <a:t>Copy the contents of a drive to the datacenter of a service provider at some unknown location</a:t>
            </a:r>
            <a:endParaRPr lang="en-CA" baseline="0" dirty="0" smtClean="0"/>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DF2DA840-680D-4BDD-B7B4-D17A8749BAF2}"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29</a:t>
            </a:fld>
            <a:endParaRPr lang="en-CA" dirty="0"/>
          </a:p>
        </p:txBody>
      </p:sp>
    </p:spTree>
    <p:extLst>
      <p:ext uri="{BB962C8B-B14F-4D97-AF65-F5344CB8AC3E}">
        <p14:creationId xmlns:p14="http://schemas.microsoft.com/office/powerpoint/2010/main" val="36216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Internet and Media Safety for Families</a:t>
            </a:r>
            <a:r>
              <a:rPr lang="en-CA" baseline="0" dirty="0" smtClean="0"/>
              <a:t> - </a:t>
            </a:r>
            <a:r>
              <a:rPr lang="en-CA" dirty="0" smtClean="0"/>
              <a:t>7-Lesson Sunday School Class</a:t>
            </a:r>
          </a:p>
          <a:p>
            <a:pPr lvl="1"/>
            <a:r>
              <a:rPr lang="en-CA" dirty="0" smtClean="0"/>
              <a:t>This is the list</a:t>
            </a:r>
            <a:r>
              <a:rPr lang="en-CA" baseline="0" dirty="0" smtClean="0"/>
              <a:t> of titles for the </a:t>
            </a:r>
            <a:r>
              <a:rPr lang="en-CA" dirty="0" smtClean="0"/>
              <a:t>7-Lesson Sunday School Class we have developed</a:t>
            </a:r>
          </a:p>
          <a:p>
            <a:pPr lvl="1"/>
            <a:r>
              <a:rPr lang="en-CA" dirty="0" smtClean="0"/>
              <a:t>This class relies</a:t>
            </a:r>
            <a:r>
              <a:rPr lang="en-CA" baseline="0" dirty="0" smtClean="0"/>
              <a:t> heavily on the Marriage and Family Relations Part B: Parents’ Responsibilities To Strengthen Families</a:t>
            </a:r>
            <a:endParaRPr lang="en-CA" dirty="0" smtClean="0"/>
          </a:p>
          <a:p>
            <a:pPr marL="494650" indent="-494650">
              <a:buFont typeface="+mj-lt"/>
              <a:buAutoNum type="arabicPeriod"/>
            </a:pPr>
            <a:r>
              <a:rPr lang="en-CA" dirty="0" smtClean="0"/>
              <a:t>Lesson 1 - Children are an Heritage of the Lord</a:t>
            </a:r>
          </a:p>
          <a:p>
            <a:pPr marL="494650" indent="-494650">
              <a:buFont typeface="+mj-lt"/>
              <a:buAutoNum type="arabicPeriod"/>
            </a:pPr>
            <a:r>
              <a:rPr lang="en-CA" dirty="0" smtClean="0"/>
              <a:t>Lesson 2 - The Sacred Roles of Fathers and Mothers</a:t>
            </a:r>
          </a:p>
          <a:p>
            <a:pPr marL="494650" indent="-494650">
              <a:buFont typeface="+mj-lt"/>
              <a:buAutoNum type="arabicPeriod"/>
            </a:pPr>
            <a:r>
              <a:rPr lang="en-CA" dirty="0" smtClean="0"/>
              <a:t>Lesson 3 - Internet and Media Safety for Families</a:t>
            </a:r>
          </a:p>
          <a:p>
            <a:pPr marL="494650" indent="-494650">
              <a:buFont typeface="+mj-lt"/>
              <a:buAutoNum type="arabicPeriod"/>
            </a:pPr>
            <a:r>
              <a:rPr lang="en-CA" dirty="0" smtClean="0"/>
              <a:t>Lesson 4 - Teach your Children about Media Choices </a:t>
            </a:r>
          </a:p>
          <a:p>
            <a:pPr marL="494650" indent="-494650">
              <a:buFont typeface="+mj-lt"/>
              <a:buAutoNum type="arabicPeriod"/>
            </a:pPr>
            <a:r>
              <a:rPr lang="en-CA" dirty="0" smtClean="0"/>
              <a:t>Lesson 5 - Teach your Children to prevent/avoid Pornography</a:t>
            </a:r>
          </a:p>
          <a:p>
            <a:pPr marL="494650" indent="-494650">
              <a:buFont typeface="+mj-lt"/>
              <a:buAutoNum type="arabicPeriod"/>
            </a:pPr>
            <a:r>
              <a:rPr lang="en-CA" dirty="0" smtClean="0"/>
              <a:t>Lesson 6 - Teach Your Children about inappropriate Internet/Media Exposures</a:t>
            </a:r>
          </a:p>
          <a:p>
            <a:pPr marL="494650" indent="-494650">
              <a:buFont typeface="+mj-lt"/>
              <a:buAutoNum type="arabicPeriod"/>
            </a:pPr>
            <a:r>
              <a:rPr lang="en-CA" smtClean="0"/>
              <a:t>Lesson 7 - Make Emergency Response Plans</a:t>
            </a:r>
          </a:p>
          <a:p>
            <a:pPr marL="494650" indent="-494650">
              <a:buFont typeface="+mj-lt"/>
              <a:buAutoNum type="arabicPeriod"/>
            </a:pPr>
            <a:endParaRPr lang="en-CA" dirty="0" smtClean="0"/>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BE8D00A8-90C4-40A7-BB6C-F184E14EA3B0}"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3</a:t>
            </a:fld>
            <a:endParaRPr lang="en-CA" dirty="0"/>
          </a:p>
        </p:txBody>
      </p:sp>
    </p:spTree>
    <p:extLst>
      <p:ext uri="{BB962C8B-B14F-4D97-AF65-F5344CB8AC3E}">
        <p14:creationId xmlns:p14="http://schemas.microsoft.com/office/powerpoint/2010/main" val="3710411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Home Backup</a:t>
            </a:r>
            <a:r>
              <a:rPr lang="en-CA" baseline="0" dirty="0" smtClean="0"/>
              <a:t> Alternatives</a:t>
            </a:r>
            <a:endParaRPr lang="en-CA" dirty="0" smtClean="0"/>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C7D06F17-F2A5-4435-B873-AC38894878DF}"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30</a:t>
            </a:fld>
            <a:endParaRPr lang="en-CA" dirty="0"/>
          </a:p>
        </p:txBody>
      </p:sp>
    </p:spTree>
    <p:extLst>
      <p:ext uri="{BB962C8B-B14F-4D97-AF65-F5344CB8AC3E}">
        <p14:creationId xmlns:p14="http://schemas.microsoft.com/office/powerpoint/2010/main" val="7069365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Bibliography - 1</a:t>
            </a:r>
            <a:br>
              <a:rPr lang="en-CA" dirty="0" smtClean="0"/>
            </a:br>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11482351-3F9A-49EA-AFC5-8C7A942B010D}"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31</a:t>
            </a:fld>
            <a:endParaRPr lang="en-CA" dirty="0"/>
          </a:p>
        </p:txBody>
      </p:sp>
    </p:spTree>
    <p:extLst>
      <p:ext uri="{BB962C8B-B14F-4D97-AF65-F5344CB8AC3E}">
        <p14:creationId xmlns:p14="http://schemas.microsoft.com/office/powerpoint/2010/main" val="21670405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Bibliography – 2</a:t>
            </a:r>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3B6DFE06-E004-4849-976E-B993975135EC}"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32</a:t>
            </a:fld>
            <a:endParaRPr lang="en-CA" dirty="0"/>
          </a:p>
        </p:txBody>
      </p:sp>
    </p:spTree>
    <p:extLst>
      <p:ext uri="{BB962C8B-B14F-4D97-AF65-F5344CB8AC3E}">
        <p14:creationId xmlns:p14="http://schemas.microsoft.com/office/powerpoint/2010/main" val="3631670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Technology is almost always</a:t>
            </a:r>
            <a:r>
              <a:rPr lang="en-CA" baseline="0" dirty="0" smtClean="0"/>
              <a:t> </a:t>
            </a:r>
            <a:r>
              <a:rPr lang="en-CA" dirty="0" smtClean="0"/>
              <a:t>a two-edged Sword</a:t>
            </a:r>
          </a:p>
          <a:p>
            <a:pPr lvl="1"/>
            <a:r>
              <a:rPr lang="en-CA" dirty="0" smtClean="0"/>
              <a:t>As</a:t>
            </a:r>
            <a:r>
              <a:rPr lang="en-CA" baseline="0" dirty="0" smtClean="0"/>
              <a:t> a society, we have benefited enormously from all the technology advances that have occurred over thousands of years</a:t>
            </a:r>
          </a:p>
          <a:p>
            <a:pPr lvl="1"/>
            <a:r>
              <a:rPr lang="en-CA" baseline="0" dirty="0" smtClean="0"/>
              <a:t>However, each new technology also brings new risks to our society and our lives</a:t>
            </a:r>
          </a:p>
          <a:p>
            <a:pPr lvl="1"/>
            <a:r>
              <a:rPr lang="en-CA" dirty="0" smtClean="0"/>
              <a:t>Here are some examples</a:t>
            </a:r>
            <a:endParaRPr lang="en-CA" baseline="0" dirty="0" smtClean="0"/>
          </a:p>
          <a:p>
            <a:pPr lvl="0"/>
            <a:r>
              <a:rPr lang="en-CA" baseline="0" dirty="0" smtClean="0"/>
              <a:t>Nuclear power – it’s a source of electrical power and has the ability to annihilate millions of people</a:t>
            </a:r>
          </a:p>
          <a:p>
            <a:pPr lvl="0"/>
            <a:r>
              <a:rPr lang="en-CA" baseline="0" dirty="0" smtClean="0"/>
              <a:t>Automobiles – Cars provide wonderful transportation but also have a risk of accidents that can lead to death</a:t>
            </a:r>
          </a:p>
          <a:p>
            <a:pPr lvl="0"/>
            <a:r>
              <a:rPr lang="en-CA" baseline="0" dirty="0" smtClean="0"/>
              <a:t>DVD’s - DVD’s can provide wonderful entertainment and spiritual gospel instruction; unfortunately some people also use DVD’s to distribute horrible content that is faith and testimony undermining</a:t>
            </a:r>
          </a:p>
          <a:p>
            <a:pPr lvl="0"/>
            <a:r>
              <a:rPr lang="en-CA" baseline="0" dirty="0" smtClean="0"/>
              <a:t>Hot dog roasters – We could discuss many technology examples at length but that’s not what we’re here for today</a:t>
            </a:r>
          </a:p>
          <a:p>
            <a:pPr lvl="1"/>
            <a:r>
              <a:rPr lang="en-CA" baseline="0" dirty="0" smtClean="0"/>
              <a:t>Let me close with the example of the hot dog roaster; we’ve all used these;  this innocuous, helpful device can also be used violently</a:t>
            </a:r>
          </a:p>
          <a:p>
            <a:r>
              <a:rPr lang="en-CA" dirty="0" smtClean="0"/>
              <a:t>Let’s make use of the many benefits of technology and manage the risks</a:t>
            </a:r>
          </a:p>
          <a:p>
            <a:r>
              <a:rPr lang="en-CA" dirty="0" smtClean="0"/>
              <a:t>We can’t blithely ignore the risks and think they won’t adversely affect us</a:t>
            </a:r>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89E74150-C6BD-490F-95D3-72463D0376C8}"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4</a:t>
            </a:fld>
            <a:endParaRPr lang="en-CA" dirty="0"/>
          </a:p>
        </p:txBody>
      </p:sp>
    </p:spTree>
    <p:extLst>
      <p:ext uri="{BB962C8B-B14F-4D97-AF65-F5344CB8AC3E}">
        <p14:creationId xmlns:p14="http://schemas.microsoft.com/office/powerpoint/2010/main" val="2216250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CA" dirty="0" smtClean="0"/>
              <a:t>Lesson Outline</a:t>
            </a:r>
          </a:p>
          <a:p>
            <a:r>
              <a:rPr lang="en-CA" smtClean="0"/>
              <a:t>LESSON </a:t>
            </a:r>
            <a:r>
              <a:rPr lang="en-CA" dirty="0" smtClean="0"/>
              <a:t>16 - FAMILY PRAYER,</a:t>
            </a:r>
            <a:r>
              <a:rPr lang="en-CA" baseline="0" dirty="0" smtClean="0"/>
              <a:t> </a:t>
            </a:r>
            <a:r>
              <a:rPr lang="en-CA" dirty="0" smtClean="0"/>
              <a:t>FAMILY SCRIPTURE STUDY</a:t>
            </a:r>
            <a:r>
              <a:rPr lang="en-CA" baseline="0" dirty="0" smtClean="0"/>
              <a:t> </a:t>
            </a:r>
            <a:r>
              <a:rPr lang="en-CA" dirty="0" smtClean="0"/>
              <a:t>AND FAMILY HOME EVENING</a:t>
            </a:r>
          </a:p>
          <a:p>
            <a:r>
              <a:rPr lang="en-CA" dirty="0" smtClean="0"/>
              <a:t>Families receive great blessings when they pray together</a:t>
            </a:r>
          </a:p>
          <a:p>
            <a:r>
              <a:rPr lang="en-CA" dirty="0" smtClean="0"/>
              <a:t>Family scripture study helps families draw nearer to God</a:t>
            </a:r>
          </a:p>
          <a:p>
            <a:r>
              <a:rPr lang="en-CA" dirty="0" smtClean="0"/>
              <a:t>Family home evening helps families fortify themselves against worldly influences</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Internet Filtering</a:t>
            </a:r>
          </a:p>
          <a:p>
            <a:r>
              <a:rPr lang="en-CA" dirty="0" smtClean="0"/>
              <a:t>Suggested Actions</a:t>
            </a:r>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C1EC06DF-AE55-407B-9659-22CB7DD1952D}" type="datetime1">
              <a:rPr lang="en-US" smtClean="0"/>
              <a:pPr/>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5</a:t>
            </a:fld>
            <a:endParaRPr lang="en-CA" dirty="0"/>
          </a:p>
        </p:txBody>
      </p:sp>
      <p:sp>
        <p:nvSpPr>
          <p:cNvPr id="13" name="Slide Image Placeholder 12"/>
          <p:cNvSpPr>
            <a:spLocks noGrp="1" noRot="1" noChangeAspect="1"/>
          </p:cNvSpPr>
          <p:nvPr>
            <p:ph type="sldImg"/>
          </p:nvPr>
        </p:nvSpPr>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CA" smtClean="0"/>
              <a:t>Lesson Objectives</a:t>
            </a:r>
          </a:p>
          <a:p>
            <a:r>
              <a:rPr lang="en-CA" smtClean="0"/>
              <a:t>Prayerfully consider ways you might improve one or more of family prayer, family scripture study and family home evening</a:t>
            </a:r>
          </a:p>
          <a:p>
            <a:r>
              <a:rPr lang="en-CA" smtClean="0"/>
              <a:t>For example: family prayer – schedule for the same time on most days</a:t>
            </a:r>
          </a:p>
          <a:p>
            <a:r>
              <a:rPr lang="en-CA" smtClean="0"/>
              <a:t>For example: family scripture study – align with Sunday lessons</a:t>
            </a:r>
          </a:p>
          <a:p>
            <a:r>
              <a:rPr lang="en-CA" smtClean="0"/>
              <a:t>For example: family home evening – make more use of:</a:t>
            </a:r>
          </a:p>
          <a:p>
            <a:pPr lvl="1"/>
            <a:r>
              <a:rPr lang="en-CA" smtClean="0"/>
              <a:t>Family Home Evening Resource Book (31106)</a:t>
            </a:r>
          </a:p>
          <a:p>
            <a:pPr lvl="1"/>
            <a:r>
              <a:rPr lang="en-CA" smtClean="0"/>
              <a:t>Family Guidebook (31180)</a:t>
            </a:r>
          </a:p>
          <a:p>
            <a:pPr lvl="1"/>
            <a:r>
              <a:rPr lang="en-CA" smtClean="0"/>
              <a:t>Family Home Evening Video Supplement (53276) </a:t>
            </a:r>
          </a:p>
          <a:p>
            <a:pPr lvl="1"/>
            <a:r>
              <a:rPr lang="en-CA" smtClean="0"/>
              <a:t>Family Home Evening Video Supplement 2 (53277)</a:t>
            </a:r>
          </a:p>
          <a:p>
            <a:pPr lvl="0"/>
            <a:r>
              <a:rPr lang="en-CA" smtClean="0"/>
              <a:t>Strengthen internet filtering</a:t>
            </a:r>
          </a:p>
          <a:p>
            <a:pPr lvl="1"/>
            <a:r>
              <a:rPr lang="en-CA" smtClean="0"/>
              <a:t>We can apply technology to significantly reduce the risk of inappropriate content entering our home</a:t>
            </a:r>
          </a:p>
          <a:p>
            <a:pPr lvl="0"/>
            <a:endParaRPr lang="en-CA" smtClean="0"/>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C1EC06DF-AE55-407B-9659-22CB7DD1952D}" type="datetime1">
              <a:rPr lang="en-US" smtClean="0"/>
              <a:pPr/>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6</a:t>
            </a:fld>
            <a:endParaRPr lang="en-CA" dirty="0"/>
          </a:p>
        </p:txBody>
      </p:sp>
      <p:sp>
        <p:nvSpPr>
          <p:cNvPr id="13" name="Slide Image Placeholder 12"/>
          <p:cNvSpPr>
            <a:spLocks noGrp="1" noRot="1" noChangeAspect="1"/>
          </p:cNvSpPr>
          <p:nvPr>
            <p:ph type="sldImg"/>
          </p:nvPr>
        </p:nvSpPr>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Families receive great blessings when they pray together</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Let’s avoid basic, standard, routine, superficial prayers</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Let’s offer prayers that are more heart-felt, insightful and introspective</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Involve the entire family</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Plan to pray every day</a:t>
            </a:r>
          </a:p>
          <a:p>
            <a:pPr marL="358775" marR="0" indent="-358775" algn="l" defTabSz="914400" rtl="0" eaLnBrk="1" fontAlgn="auto" latinLnBrk="0" hangingPunct="1">
              <a:lnSpc>
                <a:spcPct val="100000"/>
              </a:lnSpc>
              <a:spcBef>
                <a:spcPts val="0"/>
              </a:spcBef>
              <a:spcAft>
                <a:spcPts val="0"/>
              </a:spcAft>
              <a:buClrTx/>
              <a:buSzPct val="80000"/>
              <a:buFont typeface="Wingdings" pitchFamily="2" charset="2"/>
              <a:buChar char="q"/>
              <a:tabLst/>
              <a:defRPr/>
            </a:pPr>
            <a:r>
              <a:rPr lang="en-CA" dirty="0" smtClean="0"/>
              <a:t>Avoid skipping prayers due to time pressure</a:t>
            </a:r>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8690DF68-B245-482D-9238-ED128F6DFA36}"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7</a:t>
            </a:fld>
            <a:endParaRPr lang="en-CA" dirty="0"/>
          </a:p>
        </p:txBody>
      </p:sp>
    </p:spTree>
    <p:extLst>
      <p:ext uri="{BB962C8B-B14F-4D97-AF65-F5344CB8AC3E}">
        <p14:creationId xmlns:p14="http://schemas.microsoft.com/office/powerpoint/2010/main" val="940286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Parent-Child Interviews, By Carlos E. </a:t>
            </a:r>
            <a:r>
              <a:rPr lang="en-CA" dirty="0" err="1" smtClean="0"/>
              <a:t>Asay</a:t>
            </a:r>
            <a:endParaRPr lang="en-CA" dirty="0" smtClean="0"/>
          </a:p>
          <a:p>
            <a:pPr lvl="1"/>
            <a:r>
              <a:rPr lang="en-CA" dirty="0" smtClean="0"/>
              <a:t>General Conference - October 1983</a:t>
            </a:r>
          </a:p>
          <a:p>
            <a:pPr lvl="1"/>
            <a:r>
              <a:rPr lang="en-CA" dirty="0" smtClean="0">
                <a:hlinkClick r:id="rId3"/>
              </a:rPr>
              <a:t>https://www.lds.org/general-conference/1983/10/parent-child-interviews?lang=eng</a:t>
            </a:r>
            <a:endParaRPr lang="en-CA" dirty="0" smtClean="0"/>
          </a:p>
          <a:p>
            <a:r>
              <a:rPr lang="en-CA" dirty="0" smtClean="0"/>
              <a:t>This video clip contains</a:t>
            </a:r>
            <a:r>
              <a:rPr lang="en-CA" baseline="0" dirty="0" smtClean="0"/>
              <a:t> about the first 7 minutes of Elder </a:t>
            </a:r>
            <a:r>
              <a:rPr lang="en-CA" baseline="0" dirty="0" err="1" smtClean="0"/>
              <a:t>Asay’s</a:t>
            </a:r>
            <a:r>
              <a:rPr lang="en-CA" baseline="0" dirty="0" smtClean="0"/>
              <a:t> 11 minute talk</a:t>
            </a:r>
          </a:p>
          <a:p>
            <a:r>
              <a:rPr lang="en-CA" dirty="0" smtClean="0"/>
              <a:t>Consider how you can apply these ideas to your interviews with your children</a:t>
            </a:r>
            <a:endParaRPr lang="en-CA" baseline="0" dirty="0" smtClean="0"/>
          </a:p>
          <a:p>
            <a:endParaRPr lang="en-CA" dirty="0"/>
          </a:p>
        </p:txBody>
      </p:sp>
      <p:sp>
        <p:nvSpPr>
          <p:cNvPr id="4" name="Header Placeholder 3"/>
          <p:cNvSpPr>
            <a:spLocks noGrp="1"/>
          </p:cNvSpPr>
          <p:nvPr>
            <p:ph type="hdr" sz="quarter" idx="10"/>
          </p:nvPr>
        </p:nvSpPr>
        <p:spPr/>
        <p:txBody>
          <a:bodyPr/>
          <a:lstStyle/>
          <a:p>
            <a:r>
              <a:rPr lang="en-CA" smtClean="0"/>
              <a:t>Calgary Alberta Stake</a:t>
            </a:r>
            <a:endParaRPr lang="en-CA" dirty="0"/>
          </a:p>
        </p:txBody>
      </p:sp>
      <p:sp>
        <p:nvSpPr>
          <p:cNvPr id="5" name="Date Placeholder 4"/>
          <p:cNvSpPr>
            <a:spLocks noGrp="1"/>
          </p:cNvSpPr>
          <p:nvPr>
            <p:ph type="dt" idx="11"/>
          </p:nvPr>
        </p:nvSpPr>
        <p:spPr/>
        <p:txBody>
          <a:bodyPr/>
          <a:lstStyle/>
          <a:p>
            <a:fld id="{72529FB3-2B23-44AA-AA2C-0B699F683E82}" type="datetime1">
              <a:rPr lang="en-US" smtClean="0"/>
              <a:t>1/27/2014</a:t>
            </a:fld>
            <a:endParaRPr lang="en-CA" dirty="0"/>
          </a:p>
        </p:txBody>
      </p:sp>
      <p:sp>
        <p:nvSpPr>
          <p:cNvPr id="6" name="Footer Placeholder 5"/>
          <p:cNvSpPr>
            <a:spLocks noGrp="1"/>
          </p:cNvSpPr>
          <p:nvPr>
            <p:ph type="ftr" sz="quarter" idx="12"/>
          </p:nvPr>
        </p:nvSpPr>
        <p:spPr/>
        <p:txBody>
          <a:bodyPr/>
          <a:lstStyle/>
          <a:p>
            <a:r>
              <a:rPr lang="en-CA"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8</a:t>
            </a:fld>
            <a:endParaRPr lang="en-CA" dirty="0"/>
          </a:p>
        </p:txBody>
      </p:sp>
    </p:spTree>
    <p:extLst>
      <p:ext uri="{BB962C8B-B14F-4D97-AF65-F5344CB8AC3E}">
        <p14:creationId xmlns:p14="http://schemas.microsoft.com/office/powerpoint/2010/main" val="3373402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218260" y="2465968"/>
            <a:ext cx="6475722" cy="6562369"/>
          </a:xfrm>
        </p:spPr>
        <p:txBody>
          <a:bodyPr>
            <a:normAutofit fontScale="92500" lnSpcReduction="10000"/>
          </a:bodyPr>
          <a:lstStyle/>
          <a:p>
            <a:r>
              <a:rPr lang="en-CA" dirty="0" smtClean="0"/>
              <a:t> Twelve Tips for Parent-Child Interviews By Steven B. Glade</a:t>
            </a:r>
          </a:p>
          <a:p>
            <a:endParaRPr lang="en-CA" dirty="0" smtClean="0"/>
          </a:p>
          <a:p>
            <a:r>
              <a:rPr lang="en-CA" dirty="0" smtClean="0"/>
              <a:t>1. Hold interviews regularly. If children know an interview is coming up, they will be more likely to conduct themselves so as to live up to parental expectations.</a:t>
            </a:r>
          </a:p>
          <a:p>
            <a:r>
              <a:rPr lang="en-CA" dirty="0" smtClean="0"/>
              <a:t>2. Remember that mothers and fathers can interview children jointly or take turns giving interviews separately. Either one can hold an interview in the absence of the other.</a:t>
            </a:r>
          </a:p>
          <a:p>
            <a:r>
              <a:rPr lang="en-CA" dirty="0" smtClean="0"/>
              <a:t>3. Pray beforehand for the Spirit to help you discern problems and know how to counsel your children.</a:t>
            </a:r>
          </a:p>
          <a:p>
            <a:r>
              <a:rPr lang="en-CA" dirty="0" smtClean="0"/>
              <a:t>4. Begin with a prayer. Heavenly Father cares about your interview and will help guide the process.</a:t>
            </a:r>
          </a:p>
          <a:p>
            <a:r>
              <a:rPr lang="en-CA" dirty="0" smtClean="0"/>
              <a:t>5. Be prepared to listen more than you speak.</a:t>
            </a:r>
          </a:p>
          <a:p>
            <a:r>
              <a:rPr lang="en-CA" dirty="0" smtClean="0"/>
              <a:t>6. Don’t compare one child with another.</a:t>
            </a:r>
          </a:p>
          <a:p>
            <a:r>
              <a:rPr lang="en-CA" dirty="0" smtClean="0"/>
              <a:t>7. When behavior needs correcting, give a clear but loving explanation of what’s wrong and what needs to change.</a:t>
            </a:r>
          </a:p>
          <a:p>
            <a:r>
              <a:rPr lang="en-CA" dirty="0" smtClean="0"/>
              <a:t>8. Agree together what words best describe each problem; then write the problem on a sheet of paper. Direct any criticism to the words on the paper, not to the child.</a:t>
            </a:r>
          </a:p>
          <a:p>
            <a:r>
              <a:rPr lang="en-CA" dirty="0" smtClean="0"/>
              <a:t>9. Don’t compromise gospel standards “just this once” out of love for your children. Instead, use gospel standards to guide your decisions.</a:t>
            </a:r>
          </a:p>
          <a:p>
            <a:r>
              <a:rPr lang="en-CA" dirty="0" smtClean="0"/>
              <a:t>10. Praise each child generously and cheerfully.</a:t>
            </a:r>
          </a:p>
          <a:p>
            <a:r>
              <a:rPr lang="en-CA" dirty="0" smtClean="0"/>
              <a:t>11. Bear your testimony often.</a:t>
            </a:r>
          </a:p>
          <a:p>
            <a:r>
              <a:rPr lang="en-CA" dirty="0" smtClean="0"/>
              <a:t>12. Don’t discuss one child’s problems with other children. Keep confidences.</a:t>
            </a:r>
          </a:p>
          <a:p>
            <a:r>
              <a:rPr lang="en-CA" dirty="0" smtClean="0"/>
              <a:t>What reactions have your received to the interview idea from your children?</a:t>
            </a:r>
          </a:p>
          <a:p>
            <a:pPr lvl="1"/>
            <a:r>
              <a:rPr lang="en-CA" dirty="0" smtClean="0"/>
              <a:t>Steven B. Glade, a Gospel Doctrine teacher in the Valley Vista Ward, Las Vegas Nevada Lone Mountain Stake, compiled these tips with the help of the high priests group of the former Las Vegas 36th Ward, Las Vegas Nevada Stake.</a:t>
            </a:r>
          </a:p>
          <a:p>
            <a:endParaRPr lang="en-CA" dirty="0"/>
          </a:p>
        </p:txBody>
      </p:sp>
      <p:sp>
        <p:nvSpPr>
          <p:cNvPr id="4" name="Header Placeholder 3"/>
          <p:cNvSpPr>
            <a:spLocks noGrp="1"/>
          </p:cNvSpPr>
          <p:nvPr>
            <p:ph type="hdr" sz="quarter" idx="10"/>
          </p:nvPr>
        </p:nvSpPr>
        <p:spPr/>
        <p:txBody>
          <a:bodyPr/>
          <a:lstStyle/>
          <a:p>
            <a:r>
              <a:rPr lang="en-CA" dirty="0" smtClean="0"/>
              <a:t>Calgary Alberta Stake</a:t>
            </a:r>
            <a:endParaRPr lang="en-CA" dirty="0"/>
          </a:p>
        </p:txBody>
      </p:sp>
      <p:sp>
        <p:nvSpPr>
          <p:cNvPr id="5" name="Date Placeholder 4"/>
          <p:cNvSpPr>
            <a:spLocks noGrp="1"/>
          </p:cNvSpPr>
          <p:nvPr>
            <p:ph type="dt" idx="11"/>
          </p:nvPr>
        </p:nvSpPr>
        <p:spPr/>
        <p:txBody>
          <a:bodyPr/>
          <a:lstStyle/>
          <a:p>
            <a:fld id="{63C220DF-861D-450C-B43D-E51977B3BA3D}" type="datetime1">
              <a:rPr lang="en-US" smtClean="0"/>
              <a:pPr/>
              <a:t>1/27/2014</a:t>
            </a:fld>
            <a:endParaRPr lang="en-CA" dirty="0"/>
          </a:p>
        </p:txBody>
      </p:sp>
      <p:sp>
        <p:nvSpPr>
          <p:cNvPr id="6" name="Footer Placeholder 5"/>
          <p:cNvSpPr>
            <a:spLocks noGrp="1"/>
          </p:cNvSpPr>
          <p:nvPr>
            <p:ph type="ftr" sz="quarter" idx="12"/>
          </p:nvPr>
        </p:nvSpPr>
        <p:spPr/>
        <p:txBody>
          <a:bodyPr/>
          <a:lstStyle/>
          <a:p>
            <a:r>
              <a:rPr lang="en-CA" dirty="0" smtClean="0"/>
              <a:t>Internet and Media Safety for Families</a:t>
            </a:r>
            <a:endParaRPr lang="en-CA" dirty="0"/>
          </a:p>
        </p:txBody>
      </p:sp>
      <p:sp>
        <p:nvSpPr>
          <p:cNvPr id="7" name="Slide Number Placeholder 6"/>
          <p:cNvSpPr>
            <a:spLocks noGrp="1"/>
          </p:cNvSpPr>
          <p:nvPr>
            <p:ph type="sldNum" sz="quarter" idx="13"/>
          </p:nvPr>
        </p:nvSpPr>
        <p:spPr/>
        <p:txBody>
          <a:bodyPr/>
          <a:lstStyle/>
          <a:p>
            <a:fld id="{D17F4F8E-242F-4F90-80F7-4229B651482A}" type="slidenum">
              <a:rPr lang="en-CA" smtClean="0"/>
              <a:pPr/>
              <a:t>9</a:t>
            </a:fld>
            <a:endParaRPr lang="en-CA" dirty="0"/>
          </a:p>
        </p:txBody>
      </p:sp>
      <p:sp>
        <p:nvSpPr>
          <p:cNvPr id="13" name="Slide Image Placeholder 12"/>
          <p:cNvSpPr>
            <a:spLocks noGrp="1" noRot="1" noChangeAspect="1"/>
          </p:cNvSpPr>
          <p:nvPr>
            <p:ph type="sldImg"/>
          </p:nvPr>
        </p:nvSpPr>
        <p:spPr/>
      </p:sp>
    </p:spTree>
    <p:extLst>
      <p:ext uri="{BB962C8B-B14F-4D97-AF65-F5344CB8AC3E}">
        <p14:creationId xmlns:p14="http://schemas.microsoft.com/office/powerpoint/2010/main" val="3278410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r">
              <a:defRPr baseline="0">
                <a:solidFill>
                  <a:schemeClr val="bg1"/>
                </a:solidFill>
              </a:defRPr>
            </a:lvl1pPr>
          </a:lstStyle>
          <a:p>
            <a:r>
              <a:rPr lang="en-US" dirty="0" smtClean="0"/>
              <a:t>Click to edit Master title style</a:t>
            </a:r>
            <a:endParaRPr lang="en-CA"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6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a:p>
        </p:txBody>
      </p:sp>
      <p:sp>
        <p:nvSpPr>
          <p:cNvPr id="6" name="Slide Number Placeholder 5"/>
          <p:cNvSpPr>
            <a:spLocks noGrp="1"/>
          </p:cNvSpPr>
          <p:nvPr>
            <p:ph type="sldNum" sz="quarter" idx="12"/>
          </p:nvPr>
        </p:nvSpPr>
        <p:spPr>
          <a:xfrm>
            <a:off x="7010432" y="6356350"/>
            <a:ext cx="2133600" cy="365125"/>
          </a:xfrm>
        </p:spPr>
        <p:txBody>
          <a:bodyPr/>
          <a:lstStyle>
            <a:lvl1pPr algn="l">
              <a:defRPr baseline="0">
                <a:solidFill>
                  <a:schemeClr val="bg1"/>
                </a:solidFill>
              </a:defRPr>
            </a:lvl1pPr>
          </a:lstStyle>
          <a:p>
            <a:fld id="{A82C91AC-F8C4-471A-9F19-C2EA8576DF20}" type="slidenum">
              <a:rPr lang="en-CA" smtClean="0"/>
              <a:pPr/>
              <a:t>‹#›</a:t>
            </a:fld>
            <a:endParaRPr lang="en-C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baseline="0">
                <a:solidFill>
                  <a:schemeClr val="bg1"/>
                </a:solidFill>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marL="444500" indent="-444500">
              <a:buSzPct val="85000"/>
              <a:buFont typeface="Wingdings" pitchFamily="2" charset="2"/>
              <a:buChar char="q"/>
              <a:defRPr baseline="0">
                <a:solidFill>
                  <a:schemeClr val="bg1"/>
                </a:solidFill>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Slide Number Placeholder 5"/>
          <p:cNvSpPr>
            <a:spLocks noGrp="1"/>
          </p:cNvSpPr>
          <p:nvPr>
            <p:ph type="sldNum" sz="quarter" idx="12"/>
          </p:nvPr>
        </p:nvSpPr>
        <p:spPr>
          <a:xfrm>
            <a:off x="7010432" y="6356350"/>
            <a:ext cx="2133600" cy="365125"/>
          </a:xfrm>
        </p:spPr>
        <p:txBody>
          <a:bodyPr/>
          <a:lstStyle>
            <a:lvl1pPr algn="l">
              <a:defRPr baseline="0">
                <a:solidFill>
                  <a:schemeClr val="bg1"/>
                </a:solidFill>
              </a:defRPr>
            </a:lvl1pPr>
          </a:lstStyle>
          <a:p>
            <a:fld id="{A82C91AC-F8C4-471A-9F19-C2EA8576DF20}" type="slidenum">
              <a:rPr lang="en-CA" smtClean="0"/>
              <a:pPr/>
              <a:t>‹#›</a:t>
            </a:fld>
            <a:endParaRPr lang="en-CA"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0" cap="none" baseline="0">
                <a:solidFill>
                  <a:schemeClr val="bg1"/>
                </a:solidFill>
              </a:defRPr>
            </a:lvl1pPr>
          </a:lstStyle>
          <a:p>
            <a:r>
              <a:rPr lang="en-US" dirty="0" smtClean="0"/>
              <a:t>Click to edit Master text style</a:t>
            </a:r>
            <a:endParaRPr lang="en-CA" dirty="0"/>
          </a:p>
        </p:txBody>
      </p:sp>
      <p:sp>
        <p:nvSpPr>
          <p:cNvPr id="3" name="Text Placeholder 2"/>
          <p:cNvSpPr>
            <a:spLocks noGrp="1"/>
          </p:cNvSpPr>
          <p:nvPr>
            <p:ph type="body" idx="1" hasCustomPrompt="1"/>
          </p:nvPr>
        </p:nvSpPr>
        <p:spPr>
          <a:xfrm>
            <a:off x="722313" y="2492896"/>
            <a:ext cx="7772400" cy="1500187"/>
          </a:xfrm>
        </p:spPr>
        <p:txBody>
          <a:bodyPr anchor="b">
            <a:normAutofit/>
          </a:bodyPr>
          <a:lstStyle>
            <a:lvl1pPr marL="0" indent="0" algn="r">
              <a:buNone/>
              <a:defRPr sz="44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title style</a:t>
            </a:r>
          </a:p>
        </p:txBody>
      </p:sp>
      <p:sp>
        <p:nvSpPr>
          <p:cNvPr id="6" name="Slide Number Placeholder 5"/>
          <p:cNvSpPr>
            <a:spLocks noGrp="1"/>
          </p:cNvSpPr>
          <p:nvPr>
            <p:ph type="sldNum" sz="quarter" idx="12"/>
          </p:nvPr>
        </p:nvSpPr>
        <p:spPr>
          <a:xfrm>
            <a:off x="7010432" y="6356350"/>
            <a:ext cx="2133600" cy="365125"/>
          </a:xfrm>
        </p:spPr>
        <p:txBody>
          <a:bodyPr/>
          <a:lstStyle>
            <a:lvl1pPr algn="l">
              <a:defRPr>
                <a:solidFill>
                  <a:schemeClr val="bg1"/>
                </a:solidFill>
              </a:defRPr>
            </a:lvl1pPr>
          </a:lstStyle>
          <a:p>
            <a:fld id="{A82C91AC-F8C4-471A-9F19-C2EA8576DF20}" type="slidenum">
              <a:rPr lang="en-CA" smtClean="0"/>
              <a:pPr/>
              <a:t>‹#›</a:t>
            </a:fld>
            <a:endParaRPr lang="en-CA" dirty="0"/>
          </a:p>
        </p:txBody>
      </p:sp>
    </p:spTree>
    <p:extLst>
      <p:ext uri="{BB962C8B-B14F-4D97-AF65-F5344CB8AC3E}">
        <p14:creationId xmlns:p14="http://schemas.microsoft.com/office/powerpoint/2010/main" val="190076946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baseline="0">
                <a:solidFill>
                  <a:schemeClr val="bg1"/>
                </a:solidFill>
              </a:defRPr>
            </a:lvl1pPr>
          </a:lstStyle>
          <a:p>
            <a:r>
              <a:rPr lang="en-US" dirty="0" smtClean="0"/>
              <a:t>Click to edit Master title style</a:t>
            </a:r>
            <a:endParaRPr lang="en-CA" dirty="0"/>
          </a:p>
        </p:txBody>
      </p:sp>
      <p:sp>
        <p:nvSpPr>
          <p:cNvPr id="3" name="Content Placeholder 2"/>
          <p:cNvSpPr>
            <a:spLocks noGrp="1"/>
          </p:cNvSpPr>
          <p:nvPr>
            <p:ph sz="half" idx="1"/>
          </p:nvPr>
        </p:nvSpPr>
        <p:spPr>
          <a:xfrm>
            <a:off x="457200" y="1600200"/>
            <a:ext cx="4038600" cy="4525963"/>
          </a:xfrm>
        </p:spPr>
        <p:txBody>
          <a:bodyPr/>
          <a:lstStyle>
            <a:lvl1pPr>
              <a:defRPr sz="2800" baseline="0">
                <a:solidFill>
                  <a:schemeClr val="bg1"/>
                </a:solidFill>
              </a:defRPr>
            </a:lvl1pPr>
            <a:lvl2pPr>
              <a:defRPr sz="2400" baseline="0">
                <a:solidFill>
                  <a:schemeClr val="bg1"/>
                </a:solidFill>
              </a:defRPr>
            </a:lvl2pPr>
            <a:lvl3pPr>
              <a:defRPr sz="2000" baseline="0">
                <a:solidFill>
                  <a:schemeClr val="bg1"/>
                </a:solidFill>
              </a:defRPr>
            </a:lvl3pPr>
            <a:lvl4pPr>
              <a:defRPr sz="1800" baseline="0">
                <a:solidFill>
                  <a:schemeClr val="bg1"/>
                </a:solidFill>
              </a:defRPr>
            </a:lvl4pPr>
            <a:lvl5pPr>
              <a:defRPr sz="1800" baseline="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800" baseline="0">
                <a:solidFill>
                  <a:schemeClr val="bg1"/>
                </a:solidFill>
              </a:defRPr>
            </a:lvl1pPr>
            <a:lvl2pPr>
              <a:defRPr sz="2400" baseline="0">
                <a:solidFill>
                  <a:schemeClr val="bg1"/>
                </a:solidFill>
              </a:defRPr>
            </a:lvl2pPr>
            <a:lvl3pPr>
              <a:defRPr sz="2000" baseline="0">
                <a:solidFill>
                  <a:schemeClr val="bg1"/>
                </a:solidFill>
              </a:defRPr>
            </a:lvl3pPr>
            <a:lvl4pPr>
              <a:defRPr sz="1800" baseline="0">
                <a:solidFill>
                  <a:schemeClr val="bg1"/>
                </a:solidFill>
              </a:defRPr>
            </a:lvl4pPr>
            <a:lvl5pPr>
              <a:defRPr sz="1800" baseline="0">
                <a:solidFill>
                  <a:schemeClr val="bg1"/>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7" name="Slide Number Placeholder 6"/>
          <p:cNvSpPr>
            <a:spLocks noGrp="1"/>
          </p:cNvSpPr>
          <p:nvPr>
            <p:ph type="sldNum" sz="quarter" idx="12"/>
          </p:nvPr>
        </p:nvSpPr>
        <p:spPr>
          <a:xfrm>
            <a:off x="7010432" y="6356350"/>
            <a:ext cx="2133600" cy="365125"/>
          </a:xfrm>
        </p:spPr>
        <p:txBody>
          <a:bodyPr/>
          <a:lstStyle>
            <a:lvl1pPr algn="l">
              <a:defRPr>
                <a:solidFill>
                  <a:schemeClr val="bg1"/>
                </a:solidFill>
              </a:defRPr>
            </a:lvl1pPr>
          </a:lstStyle>
          <a:p>
            <a:fld id="{A82C91AC-F8C4-471A-9F19-C2EA8576DF20}" type="slidenum">
              <a:rPr lang="en-CA" smtClean="0"/>
              <a:pPr/>
              <a:t>‹#›</a:t>
            </a:fld>
            <a:endParaRPr lang="en-C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baseline="0">
                <a:solidFill>
                  <a:schemeClr val="bg1"/>
                </a:solidFill>
              </a:defRPr>
            </a:lvl1pPr>
          </a:lstStyle>
          <a:p>
            <a:r>
              <a:rPr lang="en-US" dirty="0" smtClean="0"/>
              <a:t>Click to edit Master title style</a:t>
            </a:r>
            <a:endParaRPr lang="en-CA"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aseline="0">
                <a:solidFill>
                  <a:schemeClr val="bg1"/>
                </a:solidFill>
              </a:defRPr>
            </a:lvl1pPr>
            <a:lvl2pPr>
              <a:defRPr sz="2000" baseline="0">
                <a:solidFill>
                  <a:schemeClr val="bg1"/>
                </a:solidFill>
              </a:defRPr>
            </a:lvl2pPr>
            <a:lvl3pPr>
              <a:defRPr sz="1800" baseline="0">
                <a:solidFill>
                  <a:schemeClr val="bg1"/>
                </a:solidFill>
              </a:defRPr>
            </a:lvl3pPr>
            <a:lvl4pPr>
              <a:defRPr sz="1600" baseline="0">
                <a:solidFill>
                  <a:schemeClr val="bg1"/>
                </a:solidFill>
              </a:defRPr>
            </a:lvl4pPr>
            <a:lvl5pPr>
              <a:defRPr sz="1600" baseline="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aseline="0">
                <a:solidFill>
                  <a:schemeClr val="bg1"/>
                </a:solidFill>
              </a:defRPr>
            </a:lvl1pPr>
            <a:lvl2pPr>
              <a:defRPr sz="2000" baseline="0">
                <a:solidFill>
                  <a:schemeClr val="bg1"/>
                </a:solidFill>
              </a:defRPr>
            </a:lvl2pPr>
            <a:lvl3pPr>
              <a:defRPr sz="1800" baseline="0">
                <a:solidFill>
                  <a:schemeClr val="bg1"/>
                </a:solidFill>
              </a:defRPr>
            </a:lvl3pPr>
            <a:lvl4pPr>
              <a:defRPr sz="1600" baseline="0">
                <a:solidFill>
                  <a:schemeClr val="bg1"/>
                </a:solidFill>
              </a:defRPr>
            </a:lvl4pPr>
            <a:lvl5pPr>
              <a:defRPr sz="1600" baseline="0">
                <a:solidFill>
                  <a:schemeClr val="bg1"/>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9" name="Slide Number Placeholder 8"/>
          <p:cNvSpPr>
            <a:spLocks noGrp="1"/>
          </p:cNvSpPr>
          <p:nvPr>
            <p:ph type="sldNum" sz="quarter" idx="12"/>
          </p:nvPr>
        </p:nvSpPr>
        <p:spPr>
          <a:xfrm>
            <a:off x="7010432" y="6356350"/>
            <a:ext cx="2133600" cy="365125"/>
          </a:xfrm>
        </p:spPr>
        <p:txBody>
          <a:bodyPr/>
          <a:lstStyle>
            <a:lvl1pPr algn="l">
              <a:defRPr baseline="0">
                <a:solidFill>
                  <a:schemeClr val="bg1"/>
                </a:solidFill>
              </a:defRPr>
            </a:lvl1pPr>
          </a:lstStyle>
          <a:p>
            <a:fld id="{A82C91AC-F8C4-471A-9F19-C2EA8576DF20}" type="slidenum">
              <a:rPr lang="en-CA" smtClean="0"/>
              <a:pPr/>
              <a:t>‹#›</a:t>
            </a:fld>
            <a:endParaRPr lang="en-CA"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baseline="0">
                <a:solidFill>
                  <a:schemeClr val="bg1"/>
                </a:solidFill>
              </a:defRPr>
            </a:lvl1pPr>
          </a:lstStyle>
          <a:p>
            <a:r>
              <a:rPr lang="en-US" dirty="0" smtClean="0"/>
              <a:t>Click to edit Master title style</a:t>
            </a:r>
            <a:endParaRPr lang="en-CA" dirty="0"/>
          </a:p>
        </p:txBody>
      </p:sp>
      <p:sp>
        <p:nvSpPr>
          <p:cNvPr id="4" name="Slide Number Placeholder 8"/>
          <p:cNvSpPr>
            <a:spLocks noGrp="1"/>
          </p:cNvSpPr>
          <p:nvPr>
            <p:ph type="sldNum" sz="quarter" idx="12"/>
          </p:nvPr>
        </p:nvSpPr>
        <p:spPr>
          <a:xfrm>
            <a:off x="7010432" y="6356350"/>
            <a:ext cx="2133600" cy="365125"/>
          </a:xfrm>
        </p:spPr>
        <p:txBody>
          <a:bodyPr/>
          <a:lstStyle>
            <a:lvl1pPr algn="l">
              <a:defRPr baseline="0">
                <a:solidFill>
                  <a:schemeClr val="bg1"/>
                </a:solidFill>
              </a:defRPr>
            </a:lvl1pPr>
          </a:lstStyle>
          <a:p>
            <a:fld id="{A82C91AC-F8C4-471A-9F19-C2EA8576DF20}" type="slidenum">
              <a:rPr lang="en-CA" smtClean="0"/>
              <a:pPr/>
              <a:t>‹#›</a:t>
            </a:fld>
            <a:endParaRPr lang="en-CA"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8"/>
          <p:cNvSpPr>
            <a:spLocks noGrp="1"/>
          </p:cNvSpPr>
          <p:nvPr>
            <p:ph type="sldNum" sz="quarter" idx="12"/>
          </p:nvPr>
        </p:nvSpPr>
        <p:spPr>
          <a:xfrm>
            <a:off x="7010432" y="6356350"/>
            <a:ext cx="2133600" cy="365125"/>
          </a:xfrm>
        </p:spPr>
        <p:txBody>
          <a:bodyPr/>
          <a:lstStyle>
            <a:lvl1pPr algn="l">
              <a:defRPr baseline="0">
                <a:solidFill>
                  <a:schemeClr val="bg1"/>
                </a:solidFill>
              </a:defRPr>
            </a:lvl1pPr>
          </a:lstStyle>
          <a:p>
            <a:fld id="{A82C91AC-F8C4-471A-9F19-C2EA8576DF20}" type="slidenum">
              <a:rPr lang="en-CA" smtClean="0"/>
              <a:pPr/>
              <a:t>‹#›</a:t>
            </a:fld>
            <a:endParaRPr lang="en-CA"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baseline="0">
                <a:solidFill>
                  <a:schemeClr val="bg1"/>
                </a:solidFill>
              </a:defRPr>
            </a:lvl1pPr>
          </a:lstStyle>
          <a:p>
            <a:r>
              <a:rPr lang="en-US" dirty="0" smtClean="0"/>
              <a:t>Click to edit Master title style</a:t>
            </a:r>
            <a:endParaRPr lang="en-CA" dirty="0"/>
          </a:p>
        </p:txBody>
      </p:sp>
      <p:sp>
        <p:nvSpPr>
          <p:cNvPr id="3" name="Content Placeholder 2"/>
          <p:cNvSpPr>
            <a:spLocks noGrp="1"/>
          </p:cNvSpPr>
          <p:nvPr>
            <p:ph idx="1"/>
          </p:nvPr>
        </p:nvSpPr>
        <p:spPr>
          <a:xfrm>
            <a:off x="3575050" y="273050"/>
            <a:ext cx="5111750" cy="5853113"/>
          </a:xfrm>
        </p:spPr>
        <p:txBody>
          <a:bodyPr/>
          <a:lstStyle>
            <a:lvl1pPr>
              <a:defRPr sz="3200" baseline="0">
                <a:solidFill>
                  <a:schemeClr val="bg1"/>
                </a:solidFill>
              </a:defRPr>
            </a:lvl1pPr>
            <a:lvl2pPr>
              <a:defRPr sz="2800" baseline="0">
                <a:solidFill>
                  <a:schemeClr val="bg1"/>
                </a:solidFill>
              </a:defRPr>
            </a:lvl2pPr>
            <a:lvl3pPr>
              <a:defRPr sz="2400" baseline="0">
                <a:solidFill>
                  <a:schemeClr val="bg1"/>
                </a:solidFill>
              </a:defRPr>
            </a:lvl3pPr>
            <a:lvl4pPr>
              <a:defRPr sz="2000" baseline="0">
                <a:solidFill>
                  <a:schemeClr val="bg1"/>
                </a:solidFill>
              </a:defRPr>
            </a:lvl4pPr>
            <a:lvl5pPr>
              <a:defRPr sz="2000" baseline="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Slide Number Placeholder 8"/>
          <p:cNvSpPr>
            <a:spLocks noGrp="1"/>
          </p:cNvSpPr>
          <p:nvPr>
            <p:ph type="sldNum" sz="quarter" idx="12"/>
          </p:nvPr>
        </p:nvSpPr>
        <p:spPr>
          <a:xfrm>
            <a:off x="7010432" y="6356350"/>
            <a:ext cx="2133600" cy="365125"/>
          </a:xfrm>
        </p:spPr>
        <p:txBody>
          <a:bodyPr/>
          <a:lstStyle>
            <a:lvl1pPr algn="l">
              <a:defRPr baseline="0">
                <a:solidFill>
                  <a:schemeClr val="bg1"/>
                </a:solidFill>
              </a:defRPr>
            </a:lvl1pPr>
          </a:lstStyle>
          <a:p>
            <a:fld id="{A82C91AC-F8C4-471A-9F19-C2EA8576DF20}" type="slidenum">
              <a:rPr lang="en-CA" smtClean="0"/>
              <a:pPr/>
              <a:t>‹#›</a:t>
            </a:fld>
            <a:endParaRPr lang="en-CA"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baseline="0">
                <a:solidFill>
                  <a:schemeClr val="bg1"/>
                </a:solidFill>
              </a:defRPr>
            </a:lvl1pPr>
          </a:lstStyle>
          <a:p>
            <a:r>
              <a:rPr lang="en-US" dirty="0" smtClean="0"/>
              <a:t>Click to edit Master title style</a:t>
            </a:r>
            <a:endParaRPr lang="en-CA"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aseline="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6" name="Slide Number Placeholder 8"/>
          <p:cNvSpPr>
            <a:spLocks noGrp="1"/>
          </p:cNvSpPr>
          <p:nvPr>
            <p:ph type="sldNum" sz="quarter" idx="12"/>
          </p:nvPr>
        </p:nvSpPr>
        <p:spPr>
          <a:xfrm>
            <a:off x="7010432" y="6356350"/>
            <a:ext cx="2133600" cy="365125"/>
          </a:xfrm>
        </p:spPr>
        <p:txBody>
          <a:bodyPr/>
          <a:lstStyle>
            <a:lvl1pPr algn="l">
              <a:defRPr baseline="0">
                <a:solidFill>
                  <a:schemeClr val="bg1"/>
                </a:solidFill>
              </a:defRPr>
            </a:lvl1pPr>
          </a:lstStyle>
          <a:p>
            <a:fld id="{A82C91AC-F8C4-471A-9F19-C2EA8576DF20}" type="slidenum">
              <a:rPr lang="en-CA" smtClean="0"/>
              <a:pPr/>
              <a:t>‹#›</a:t>
            </a:fld>
            <a:endParaRPr lang="en-CA"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DA99E7-2911-4F31-8B8A-0F3DE256585D}" type="datetime1">
              <a:rPr lang="en-US" smtClean="0"/>
              <a:pPr/>
              <a:t>1/27/2014</a:t>
            </a:fld>
            <a:endParaRPr lang="en-CA"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2C91AC-F8C4-471A-9F19-C2EA8576DF20}" type="slidenum">
              <a:rPr lang="en-CA" smtClean="0"/>
              <a:pPr/>
              <a:t>‹#›</a:t>
            </a:fld>
            <a:endParaRPr lang="en-CA" dirty="0"/>
          </a:p>
        </p:txBody>
      </p:sp>
      <p:pic>
        <p:nvPicPr>
          <p:cNvPr id="8" name="Picture 7" descr="corvelle-background-oct-28.jp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2219"/>
            <a:ext cx="9144000" cy="6853561"/>
          </a:xfrm>
          <a:prstGeom prst="rect">
            <a:avLst/>
          </a:prstGeom>
        </p:spPr>
      </p:pic>
      <p:sp>
        <p:nvSpPr>
          <p:cNvPr id="9" name="Footer Placeholder 3"/>
          <p:cNvSpPr txBox="1">
            <a:spLocks/>
          </p:cNvSpPr>
          <p:nvPr userDrawn="1"/>
        </p:nvSpPr>
        <p:spPr>
          <a:xfrm>
            <a:off x="184150" y="6357958"/>
            <a:ext cx="4387850" cy="304800"/>
          </a:xfrm>
          <a:prstGeom prst="rect">
            <a:avLst/>
          </a:prstGeo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chemeClr val="bg1"/>
                </a:solidFill>
                <a:effectLst/>
                <a:uLnTx/>
                <a:uFillTx/>
                <a:latin typeface="+mn-lt"/>
                <a:ea typeface="+mn-ea"/>
                <a:cs typeface="+mn-cs"/>
              </a:rPr>
              <a:t>Internet and Media Safety for Families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 id="2147483653" r:id="rId5"/>
    <p:sldLayoutId id="2147483654" r:id="rId6"/>
    <p:sldLayoutId id="2147483655" r:id="rId7"/>
    <p:sldLayoutId id="2147483656" r:id="rId8"/>
    <p:sldLayoutId id="2147483657" r:id="rId9"/>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trendmicro.com/us/home/products/titanium/max-security/index.html?cm_sp=Consumer-_-Header:DRProductPages-_-TIMAX" TargetMode="External"/><Relationship Id="rId7" Type="http://schemas.openxmlformats.org/officeDocument/2006/relationships/hyperlink" Target="http://www.gigawatch.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hyperlink" Target="http://www.netnanny.com/" TargetMode="External"/><Relationship Id="rId10" Type="http://schemas.openxmlformats.org/officeDocument/2006/relationships/image" Target="../media/image43.jpeg"/><Relationship Id="rId4" Type="http://schemas.openxmlformats.org/officeDocument/2006/relationships/image" Target="../media/image40.gif"/><Relationship Id="rId9" Type="http://schemas.openxmlformats.org/officeDocument/2006/relationships/hyperlink" Target="http://shieldgenie.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hyperlink" Target="http://www.opendns.com/support/article/20"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ata_Tablet_r830\Ayogiper\church\Stake_Sunday_School\Internet_and_Media\Lesson_3\These%20Things%20I%20Know%20-%20Boyd%20K.%20Packer%20-%20April%202013%20General%20Conference_edit01.mp4" TargetMode="External"/><Relationship Id="rId1" Type="http://schemas.microsoft.com/office/2007/relationships/media" Target="file:///C:\Data_Tablet_r830\Ayogiper\church\Stake_Sunday_School\Internet_and_Media\Lesson_3\These%20Things%20I%20Know%20-%20Boyd%20K.%20Packer%20-%20April%202013%20General%20Conference_edit01.mp4" TargetMode="External"/><Relationship Id="rId5" Type="http://schemas.openxmlformats.org/officeDocument/2006/relationships/image" Target="../media/image46.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hyperlink" Target="https://tech.lds.org/wiki/Family_Safety" TargetMode="External"/><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0.jpe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tech.lds.org/wiki/Family_safety_with_technology" TargetMode="External"/><Relationship Id="rId5" Type="http://schemas.openxmlformats.org/officeDocument/2006/relationships/image" Target="../media/image51.jpe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itworld.com/consumerization-it/325698/how-backup-files-your-computer-part-1-basic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www.itworld.com/consumerization-it/328710/best-home-backup-plan-options-part-4-cloud-based-backup" TargetMode="External"/><Relationship Id="rId5" Type="http://schemas.openxmlformats.org/officeDocument/2006/relationships/hyperlink" Target="http://www.itworld.com/consumerization-it/327820/best-home-backup-plan-options-part-3-external-drive-backup" TargetMode="External"/><Relationship Id="rId4" Type="http://schemas.openxmlformats.org/officeDocument/2006/relationships/hyperlink" Target="http://www.itworld.com/consumerization-it/326389/best-home-backup-plan-options-part-2-same-machine-backup"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tech.lds.org/wiki/Family_Safety"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www.pcmag.com/category2/0,2806,1639158,00.asp" TargetMode="External"/><Relationship Id="rId5" Type="http://schemas.openxmlformats.org/officeDocument/2006/relationships/hyperlink" Target="http://www.opendns.com/" TargetMode="External"/><Relationship Id="rId4" Type="http://schemas.openxmlformats.org/officeDocument/2006/relationships/hyperlink" Target="https://tech.lds.org/wiki/Family_safety_with_technology"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lds.org/general-conference/1983/10/parent-child-interviews?lang=en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www.telus.com/content/help/internet-support/security.jsp" TargetMode="External"/><Relationship Id="rId5" Type="http://schemas.openxmlformats.org/officeDocument/2006/relationships/hyperlink" Target="http://telus.com/portalWeb/inlineLink/CP_SCS/Product/Internet/Security/Product_Equipment_Description/Parental_Control/?eVar35=http://telus.com/portalWeb/inlineLink/CP_SCS/Product/Internet/Security/Product_Equipment_Description/Parental_Control/" TargetMode="External"/><Relationship Id="rId4" Type="http://schemas.openxmlformats.org/officeDocument/2006/relationships/hyperlink" Target="http://support.apple.com/kb/HT4232"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Data_Tablet_r830\Ayogiper\church\Stake_Sunday_School\Internet_and_Media\Lesson_3\1983-10-1060-elder-carlos-e-asay-360p-eng_first_7_minutes.mp4" TargetMode="External"/><Relationship Id="rId1" Type="http://schemas.microsoft.com/office/2007/relationships/media" Target="file:///C:\Data_Tablet_r830\Ayogiper\church\Stake_Sunday_School\Internet_and_Media\Lesson_3\1983-10-1060-elder-carlos-e-asay-360p-eng_first_7_minutes.mp4" TargetMode="External"/><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blog.slideshare.net/wp-content/uploads/2013/05/internet-100016261-large-300x17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p:cNvSpPr>
            <a:spLocks noGrp="1"/>
          </p:cNvSpPr>
          <p:nvPr>
            <p:ph type="ctrTitle"/>
          </p:nvPr>
        </p:nvSpPr>
        <p:spPr>
          <a:xfrm>
            <a:off x="685800" y="620688"/>
            <a:ext cx="7772400" cy="2088232"/>
          </a:xfrm>
        </p:spPr>
        <p:txBody>
          <a:bodyPr>
            <a:noAutofit/>
          </a:bodyPr>
          <a:lstStyle/>
          <a:p>
            <a:r>
              <a:rPr lang="en-CA" sz="6000" dirty="0"/>
              <a:t>Internet </a:t>
            </a:r>
            <a:r>
              <a:rPr lang="en-CA" sz="6000" dirty="0" smtClean="0"/>
              <a:t>and</a:t>
            </a:r>
            <a:br>
              <a:rPr lang="en-CA" sz="6000" dirty="0" smtClean="0"/>
            </a:br>
            <a:r>
              <a:rPr lang="en-CA" sz="6000" dirty="0" smtClean="0"/>
              <a:t>Media Safety</a:t>
            </a:r>
            <a:br>
              <a:rPr lang="en-CA" sz="6000" dirty="0" smtClean="0"/>
            </a:br>
            <a:r>
              <a:rPr lang="en-CA" sz="6000" dirty="0" smtClean="0"/>
              <a:t>for </a:t>
            </a:r>
            <a:r>
              <a:rPr lang="en-CA" sz="6000" dirty="0"/>
              <a:t>Families</a:t>
            </a:r>
          </a:p>
        </p:txBody>
      </p:sp>
      <p:sp>
        <p:nvSpPr>
          <p:cNvPr id="10" name="Subtitle 9"/>
          <p:cNvSpPr>
            <a:spLocks noGrp="1"/>
          </p:cNvSpPr>
          <p:nvPr>
            <p:ph type="subTitle" idx="1"/>
          </p:nvPr>
        </p:nvSpPr>
        <p:spPr>
          <a:xfrm>
            <a:off x="1187624" y="4772744"/>
            <a:ext cx="6728792" cy="1752600"/>
          </a:xfrm>
        </p:spPr>
        <p:txBody>
          <a:bodyPr>
            <a:noAutofit/>
          </a:bodyPr>
          <a:lstStyle/>
          <a:p>
            <a:r>
              <a:rPr lang="en-CA" sz="3200" dirty="0" smtClean="0"/>
              <a:t>Lesson 3</a:t>
            </a:r>
            <a:br>
              <a:rPr lang="en-CA" sz="3200" dirty="0" smtClean="0"/>
            </a:br>
            <a:r>
              <a:rPr lang="en-CA" sz="3200" dirty="0"/>
              <a:t>Internet and Media Safety for Families</a:t>
            </a:r>
          </a:p>
          <a:p>
            <a:r>
              <a:rPr lang="en-CA" sz="2400" dirty="0"/>
              <a:t>&lt;Ward name&gt;  	&lt;Date&gt;</a:t>
            </a:r>
          </a:p>
        </p:txBody>
      </p:sp>
      <p:sp>
        <p:nvSpPr>
          <p:cNvPr id="8" name="Slide Number Placeholder 7"/>
          <p:cNvSpPr>
            <a:spLocks noGrp="1"/>
          </p:cNvSpPr>
          <p:nvPr>
            <p:ph type="sldNum" sz="quarter" idx="12"/>
          </p:nvPr>
        </p:nvSpPr>
        <p:spPr>
          <a:xfrm>
            <a:off x="7000892" y="6356350"/>
            <a:ext cx="2133600" cy="365125"/>
          </a:xfrm>
        </p:spPr>
        <p:txBody>
          <a:bodyPr/>
          <a:lstStyle/>
          <a:p>
            <a:fld id="{A82C91AC-F8C4-471A-9F19-C2EA8576DF20}" type="slidenum">
              <a:rPr lang="en-CA" smtClean="0"/>
              <a:pPr/>
              <a:t>1</a:t>
            </a:fld>
            <a:endParaRPr lang="en-CA"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How many of us</a:t>
            </a:r>
            <a:br>
              <a:rPr lang="en-CA" dirty="0" smtClean="0"/>
            </a:br>
            <a:r>
              <a:rPr lang="en-CA" dirty="0" smtClean="0"/>
              <a:t>have these devices in your home?</a:t>
            </a:r>
            <a:endParaRPr lang="en-CA" dirty="0"/>
          </a:p>
        </p:txBody>
      </p:sp>
      <p:sp>
        <p:nvSpPr>
          <p:cNvPr id="3" name="Content Placeholder 2"/>
          <p:cNvSpPr>
            <a:spLocks noGrp="1"/>
          </p:cNvSpPr>
          <p:nvPr>
            <p:ph idx="1"/>
          </p:nvPr>
        </p:nvSpPr>
        <p:spPr/>
        <p:txBody>
          <a:bodyPr/>
          <a:lstStyle/>
          <a:p>
            <a:r>
              <a:rPr lang="en-CA" dirty="0" smtClean="0"/>
              <a:t>Television sets</a:t>
            </a:r>
          </a:p>
          <a:p>
            <a:r>
              <a:rPr lang="en-CA" dirty="0" smtClean="0"/>
              <a:t>Smartphones</a:t>
            </a:r>
          </a:p>
          <a:p>
            <a:r>
              <a:rPr lang="en-CA" dirty="0" smtClean="0"/>
              <a:t>Game consoles</a:t>
            </a:r>
          </a:p>
          <a:p>
            <a:r>
              <a:rPr lang="en-CA" dirty="0" smtClean="0"/>
              <a:t>Computers</a:t>
            </a:r>
          </a:p>
          <a:p>
            <a:r>
              <a:rPr lang="en-CA" dirty="0" smtClean="0"/>
              <a:t>Tablets</a:t>
            </a:r>
          </a:p>
          <a:p>
            <a:r>
              <a:rPr lang="en-CA" dirty="0" smtClean="0"/>
              <a:t>DVD players</a:t>
            </a:r>
          </a:p>
          <a:p>
            <a:r>
              <a:rPr lang="en-CA" dirty="0"/>
              <a:t>Content streaming</a:t>
            </a:r>
            <a:endParaRPr lang="en-CA" dirty="0" smtClean="0"/>
          </a:p>
        </p:txBody>
      </p:sp>
      <p:sp>
        <p:nvSpPr>
          <p:cNvPr id="4" name="Slide Number Placeholder 3"/>
          <p:cNvSpPr>
            <a:spLocks noGrp="1"/>
          </p:cNvSpPr>
          <p:nvPr>
            <p:ph type="sldNum" sz="quarter" idx="12"/>
          </p:nvPr>
        </p:nvSpPr>
        <p:spPr/>
        <p:txBody>
          <a:bodyPr/>
          <a:lstStyle/>
          <a:p>
            <a:fld id="{A82C91AC-F8C4-471A-9F19-C2EA8576DF20}" type="slidenum">
              <a:rPr lang="en-CA" smtClean="0"/>
              <a:pPr/>
              <a:t>10</a:t>
            </a:fld>
            <a:endParaRPr lang="en-CA" dirty="0"/>
          </a:p>
        </p:txBody>
      </p:sp>
      <p:pic>
        <p:nvPicPr>
          <p:cNvPr id="11" name="Picture 4" descr="http://www.techindustriya.com/backspace/wp-content/uploads/2011/10/IMG_8187-1024x5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6658" y="1772816"/>
            <a:ext cx="4723492" cy="27387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artphone Us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3" y="1844824"/>
            <a:ext cx="3078088" cy="384761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ADD/ADHD from Video Gam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62450" y="2041203"/>
            <a:ext cx="4457700" cy="337185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hild and Dad Using Commput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2945" y="2176461"/>
            <a:ext cx="4041463" cy="35430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hildcare Experts Warn Parents to Control Their Kids’ Tablet Us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81765" y="2264958"/>
            <a:ext cx="4222684" cy="314809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modernurbanbaby.com/wp-content/uploads/2008/08/dvd-player-for-children.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11494" y="1700808"/>
            <a:ext cx="3383317" cy="382958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netdna.coolthings.com/wp-content/uploads/2013/03/roku-3.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4907326" y="1700808"/>
            <a:ext cx="3345296" cy="37122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e 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0031" y="2316355"/>
            <a:ext cx="3868500" cy="29045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897912" y="2646974"/>
            <a:ext cx="3202480" cy="2308324"/>
          </a:xfrm>
          <a:prstGeom prst="rect">
            <a:avLst/>
          </a:prstGeom>
          <a:noFill/>
          <a:ln w="50800">
            <a:solidFill>
              <a:schemeClr val="accent1"/>
            </a:solidFill>
          </a:ln>
        </p:spPr>
        <p:txBody>
          <a:bodyPr wrap="none" rtlCol="0">
            <a:spAutoFit/>
          </a:bodyPr>
          <a:lstStyle/>
          <a:p>
            <a:pPr algn="ctr"/>
            <a:r>
              <a:rPr lang="en-CA" sz="3600" dirty="0" smtClean="0">
                <a:solidFill>
                  <a:schemeClr val="bg1"/>
                </a:solidFill>
              </a:rPr>
              <a:t>How many</a:t>
            </a:r>
            <a:br>
              <a:rPr lang="en-CA" sz="3600" dirty="0" smtClean="0">
                <a:solidFill>
                  <a:schemeClr val="bg1"/>
                </a:solidFill>
              </a:rPr>
            </a:br>
            <a:r>
              <a:rPr lang="en-CA" sz="3600" dirty="0" smtClean="0">
                <a:solidFill>
                  <a:schemeClr val="bg1"/>
                </a:solidFill>
              </a:rPr>
              <a:t>of these devices</a:t>
            </a:r>
            <a:br>
              <a:rPr lang="en-CA" sz="3600" dirty="0" smtClean="0">
                <a:solidFill>
                  <a:schemeClr val="bg1"/>
                </a:solidFill>
              </a:rPr>
            </a:br>
            <a:r>
              <a:rPr lang="en-CA" sz="3600" dirty="0" smtClean="0">
                <a:solidFill>
                  <a:schemeClr val="bg1"/>
                </a:solidFill>
              </a:rPr>
              <a:t>can access</a:t>
            </a:r>
            <a:br>
              <a:rPr lang="en-CA" sz="3600" dirty="0" smtClean="0">
                <a:solidFill>
                  <a:schemeClr val="bg1"/>
                </a:solidFill>
              </a:rPr>
            </a:br>
            <a:r>
              <a:rPr lang="en-CA" sz="3600" dirty="0" smtClean="0">
                <a:solidFill>
                  <a:schemeClr val="bg1"/>
                </a:solidFill>
              </a:rPr>
              <a:t>the Internet?</a:t>
            </a:r>
            <a:endParaRPr lang="en-CA" sz="3600" dirty="0">
              <a:solidFill>
                <a:schemeClr val="bg1"/>
              </a:solidFill>
            </a:endParaRPr>
          </a:p>
        </p:txBody>
      </p:sp>
    </p:spTree>
    <p:extLst>
      <p:ext uri="{BB962C8B-B14F-4D97-AF65-F5344CB8AC3E}">
        <p14:creationId xmlns:p14="http://schemas.microsoft.com/office/powerpoint/2010/main" val="319068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xit" presetSubtype="0" fill="hold" nodeType="withEffect">
                                  <p:stCondLst>
                                    <p:cond delay="1500"/>
                                  </p:stCondLst>
                                  <p:childTnLst>
                                    <p:set>
                                      <p:cBhvr>
                                        <p:cTn id="8" dur="1" fill="hold">
                                          <p:stCondLst>
                                            <p:cond delay="0"/>
                                          </p:stCondLst>
                                        </p:cTn>
                                        <p:tgtEl>
                                          <p:spTgt spid="11"/>
                                        </p:tgtEl>
                                        <p:attrNameLst>
                                          <p:attrName>style.visibility</p:attrName>
                                        </p:attrNameLst>
                                      </p:cBhvr>
                                      <p:to>
                                        <p:strVal val="hidden"/>
                                      </p:to>
                                    </p:set>
                                  </p:childTnLst>
                                </p:cTn>
                              </p:par>
                              <p:par>
                                <p:cTn id="9" presetID="1" presetClass="entr" presetSubtype="0" fill="hold" nodeType="withEffect">
                                  <p:stCondLst>
                                    <p:cond delay="1700"/>
                                  </p:stCondLst>
                                  <p:childTnLst>
                                    <p:set>
                                      <p:cBhvr>
                                        <p:cTn id="10" dur="1" fill="hold">
                                          <p:stCondLst>
                                            <p:cond delay="0"/>
                                          </p:stCondLst>
                                        </p:cTn>
                                        <p:tgtEl>
                                          <p:spTgt spid="1030"/>
                                        </p:tgtEl>
                                        <p:attrNameLst>
                                          <p:attrName>style.visibility</p:attrName>
                                        </p:attrNameLst>
                                      </p:cBhvr>
                                      <p:to>
                                        <p:strVal val="visible"/>
                                      </p:to>
                                    </p:set>
                                  </p:childTnLst>
                                </p:cTn>
                              </p:par>
                              <p:par>
                                <p:cTn id="11" presetID="1" presetClass="exit" presetSubtype="0" fill="hold" nodeType="withEffect">
                                  <p:stCondLst>
                                    <p:cond delay="3200"/>
                                  </p:stCondLst>
                                  <p:childTnLst>
                                    <p:set>
                                      <p:cBhvr>
                                        <p:cTn id="12" dur="1" fill="hold">
                                          <p:stCondLst>
                                            <p:cond delay="0"/>
                                          </p:stCondLst>
                                        </p:cTn>
                                        <p:tgtEl>
                                          <p:spTgt spid="1030"/>
                                        </p:tgtEl>
                                        <p:attrNameLst>
                                          <p:attrName>style.visibility</p:attrName>
                                        </p:attrNameLst>
                                      </p:cBhvr>
                                      <p:to>
                                        <p:strVal val="hidden"/>
                                      </p:to>
                                    </p:set>
                                  </p:childTnLst>
                                </p:cTn>
                              </p:par>
                              <p:par>
                                <p:cTn id="13" presetID="1" presetClass="entr" presetSubtype="0" fill="hold" nodeType="withEffect">
                                  <p:stCondLst>
                                    <p:cond delay="340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xit" presetSubtype="0" fill="hold" nodeType="withEffect">
                                  <p:stCondLst>
                                    <p:cond delay="4900"/>
                                  </p:stCondLst>
                                  <p:childTnLst>
                                    <p:set>
                                      <p:cBhvr>
                                        <p:cTn id="16" dur="1" fill="hold">
                                          <p:stCondLst>
                                            <p:cond delay="0"/>
                                          </p:stCondLst>
                                        </p:cTn>
                                        <p:tgtEl>
                                          <p:spTgt spid="13"/>
                                        </p:tgtEl>
                                        <p:attrNameLst>
                                          <p:attrName>style.visibility</p:attrName>
                                        </p:attrNameLst>
                                      </p:cBhvr>
                                      <p:to>
                                        <p:strVal val="hidden"/>
                                      </p:to>
                                    </p:set>
                                  </p:childTnLst>
                                </p:cTn>
                              </p:par>
                              <p:par>
                                <p:cTn id="17" presetID="1" presetClass="entr" presetSubtype="0" fill="hold" nodeType="withEffect">
                                  <p:stCondLst>
                                    <p:cond delay="510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xit" presetSubtype="0" fill="hold" nodeType="withEffect">
                                  <p:stCondLst>
                                    <p:cond delay="6600"/>
                                  </p:stCondLst>
                                  <p:childTnLst>
                                    <p:set>
                                      <p:cBhvr>
                                        <p:cTn id="20" dur="1" fill="hold">
                                          <p:stCondLst>
                                            <p:cond delay="0"/>
                                          </p:stCondLst>
                                        </p:cTn>
                                        <p:tgtEl>
                                          <p:spTgt spid="1032"/>
                                        </p:tgtEl>
                                        <p:attrNameLst>
                                          <p:attrName>style.visibility</p:attrName>
                                        </p:attrNameLst>
                                      </p:cBhvr>
                                      <p:to>
                                        <p:strVal val="hidden"/>
                                      </p:to>
                                    </p:set>
                                  </p:childTnLst>
                                </p:cTn>
                              </p:par>
                              <p:par>
                                <p:cTn id="21" presetID="1" presetClass="entr" presetSubtype="0" fill="hold" nodeType="withEffect">
                                  <p:stCondLst>
                                    <p:cond delay="6800"/>
                                  </p:stCondLst>
                                  <p:childTnLst>
                                    <p:set>
                                      <p:cBhvr>
                                        <p:cTn id="22" dur="1" fill="hold">
                                          <p:stCondLst>
                                            <p:cond delay="0"/>
                                          </p:stCondLst>
                                        </p:cTn>
                                        <p:tgtEl>
                                          <p:spTgt spid="1034"/>
                                        </p:tgtEl>
                                        <p:attrNameLst>
                                          <p:attrName>style.visibility</p:attrName>
                                        </p:attrNameLst>
                                      </p:cBhvr>
                                      <p:to>
                                        <p:strVal val="visible"/>
                                      </p:to>
                                    </p:set>
                                  </p:childTnLst>
                                </p:cTn>
                              </p:par>
                              <p:par>
                                <p:cTn id="23" presetID="1" presetClass="exit" presetSubtype="0" fill="hold" nodeType="withEffect">
                                  <p:stCondLst>
                                    <p:cond delay="8300"/>
                                  </p:stCondLst>
                                  <p:childTnLst>
                                    <p:set>
                                      <p:cBhvr>
                                        <p:cTn id="24" dur="1" fill="hold">
                                          <p:stCondLst>
                                            <p:cond delay="0"/>
                                          </p:stCondLst>
                                        </p:cTn>
                                        <p:tgtEl>
                                          <p:spTgt spid="1034"/>
                                        </p:tgtEl>
                                        <p:attrNameLst>
                                          <p:attrName>style.visibility</p:attrName>
                                        </p:attrNameLst>
                                      </p:cBhvr>
                                      <p:to>
                                        <p:strVal val="hidden"/>
                                      </p:to>
                                    </p:set>
                                  </p:childTnLst>
                                </p:cTn>
                              </p:par>
                              <p:par>
                                <p:cTn id="25" presetID="1" presetClass="entr" presetSubtype="0" fill="hold" nodeType="withEffect">
                                  <p:stCondLst>
                                    <p:cond delay="8500"/>
                                  </p:stCondLst>
                                  <p:childTnLst>
                                    <p:set>
                                      <p:cBhvr>
                                        <p:cTn id="26" dur="1" fill="hold">
                                          <p:stCondLst>
                                            <p:cond delay="0"/>
                                          </p:stCondLst>
                                        </p:cTn>
                                        <p:tgtEl>
                                          <p:spTgt spid="1036"/>
                                        </p:tgtEl>
                                        <p:attrNameLst>
                                          <p:attrName>style.visibility</p:attrName>
                                        </p:attrNameLst>
                                      </p:cBhvr>
                                      <p:to>
                                        <p:strVal val="visible"/>
                                      </p:to>
                                    </p:set>
                                  </p:childTnLst>
                                </p:cTn>
                              </p:par>
                              <p:par>
                                <p:cTn id="27" presetID="1" presetClass="exit" presetSubtype="0" fill="hold" nodeType="withEffect">
                                  <p:stCondLst>
                                    <p:cond delay="10000"/>
                                  </p:stCondLst>
                                  <p:childTnLst>
                                    <p:set>
                                      <p:cBhvr>
                                        <p:cTn id="28" dur="1" fill="hold">
                                          <p:stCondLst>
                                            <p:cond delay="0"/>
                                          </p:stCondLst>
                                        </p:cTn>
                                        <p:tgtEl>
                                          <p:spTgt spid="1036"/>
                                        </p:tgtEl>
                                        <p:attrNameLst>
                                          <p:attrName>style.visibility</p:attrName>
                                        </p:attrNameLst>
                                      </p:cBhvr>
                                      <p:to>
                                        <p:strVal val="hidden"/>
                                      </p:to>
                                    </p:set>
                                  </p:childTnLst>
                                </p:cTn>
                              </p:par>
                              <p:par>
                                <p:cTn id="29" presetID="1" presetClass="entr" presetSubtype="0" fill="hold" nodeType="withEffect">
                                  <p:stCondLst>
                                    <p:cond delay="10250"/>
                                  </p:stCondLst>
                                  <p:childTnLst>
                                    <p:set>
                                      <p:cBhvr>
                                        <p:cTn id="30" dur="1" fill="hold">
                                          <p:stCondLst>
                                            <p:cond delay="0"/>
                                          </p:stCondLst>
                                        </p:cTn>
                                        <p:tgtEl>
                                          <p:spTgt spid="1026"/>
                                        </p:tgtEl>
                                        <p:attrNameLst>
                                          <p:attrName>style.visibility</p:attrName>
                                        </p:attrNameLst>
                                      </p:cBhvr>
                                      <p:to>
                                        <p:strVal val="visible"/>
                                      </p:to>
                                    </p:set>
                                  </p:childTnLst>
                                </p:cTn>
                              </p:par>
                              <p:par>
                                <p:cTn id="31" presetID="1" presetClass="exit" presetSubtype="0" fill="hold" nodeType="withEffect">
                                  <p:stCondLst>
                                    <p:cond delay="11250"/>
                                  </p:stCondLst>
                                  <p:childTnLst>
                                    <p:set>
                                      <p:cBhvr>
                                        <p:cTn id="32" dur="1" fill="hold">
                                          <p:stCondLst>
                                            <p:cond delay="0"/>
                                          </p:stCondLst>
                                        </p:cTn>
                                        <p:tgtEl>
                                          <p:spTgt spid="1026"/>
                                        </p:tgtEl>
                                        <p:attrNameLst>
                                          <p:attrName>style.visibility</p:attrName>
                                        </p:attrNameLst>
                                      </p:cBhvr>
                                      <p:to>
                                        <p:strVal val="hidden"/>
                                      </p:to>
                                    </p:set>
                                  </p:childTnLst>
                                </p:cTn>
                              </p:par>
                              <p:par>
                                <p:cTn id="33" presetID="1" presetClass="entr" presetSubtype="0" fill="hold" nodeType="withEffect">
                                  <p:stCondLst>
                                    <p:cond delay="11500"/>
                                  </p:stCondLst>
                                  <p:childTnLst>
                                    <p:set>
                                      <p:cBhvr>
                                        <p:cTn id="34" dur="1" fill="hold">
                                          <p:stCondLst>
                                            <p:cond delay="0"/>
                                          </p:stCondLst>
                                        </p:cTn>
                                        <p:tgtEl>
                                          <p:spTgt spid="1028"/>
                                        </p:tgtEl>
                                        <p:attrNameLst>
                                          <p:attrName>style.visibility</p:attrName>
                                        </p:attrNameLst>
                                      </p:cBhvr>
                                      <p:to>
                                        <p:strVal val="visible"/>
                                      </p:to>
                                    </p:set>
                                  </p:childTnLst>
                                </p:cTn>
                              </p:par>
                              <p:par>
                                <p:cTn id="35" presetID="1" presetClass="exit" presetSubtype="0" fill="hold" nodeType="withEffect">
                                  <p:stCondLst>
                                    <p:cond delay="13000"/>
                                  </p:stCondLst>
                                  <p:childTnLst>
                                    <p:set>
                                      <p:cBhvr>
                                        <p:cTn id="36" dur="1" fill="hold">
                                          <p:stCondLst>
                                            <p:cond delay="0"/>
                                          </p:stCondLst>
                                        </p:cTn>
                                        <p:tgtEl>
                                          <p:spTgt spid="1028"/>
                                        </p:tgtEl>
                                        <p:attrNameLst>
                                          <p:attrName>style.visibility</p:attrName>
                                        </p:attrNameLst>
                                      </p:cBhvr>
                                      <p:to>
                                        <p:strVal val="hidden"/>
                                      </p:to>
                                    </p:set>
                                  </p:childTnLst>
                                </p:cTn>
                              </p:par>
                            </p:childTnLst>
                          </p:cTn>
                        </p:par>
                        <p:par>
                          <p:cTn id="37" fill="hold">
                            <p:stCondLst>
                              <p:cond delay="13000"/>
                            </p:stCondLst>
                            <p:childTnLst>
                              <p:par>
                                <p:cTn id="38" presetID="2" presetClass="entr" presetSubtype="4"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2000" fill="hold"/>
                                        <p:tgtEl>
                                          <p:spTgt spid="5"/>
                                        </p:tgtEl>
                                        <p:attrNameLst>
                                          <p:attrName>ppt_x</p:attrName>
                                        </p:attrNameLst>
                                      </p:cBhvr>
                                      <p:tavLst>
                                        <p:tav tm="0">
                                          <p:val>
                                            <p:strVal val="#ppt_x"/>
                                          </p:val>
                                        </p:tav>
                                        <p:tav tm="100000">
                                          <p:val>
                                            <p:strVal val="#ppt_x"/>
                                          </p:val>
                                        </p:tav>
                                      </p:tavLst>
                                    </p:anim>
                                    <p:anim calcmode="lin" valueType="num">
                                      <p:cBhvr additive="base">
                                        <p:cTn id="41"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4" name="Picture 8" descr="http://images.techhive.com/images/article/2012/12/razer20laptop-large-100016095-large.jp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492841" y="3745331"/>
            <a:ext cx="3167511" cy="21189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CA" dirty="0" smtClean="0"/>
              <a:t>Typical Home</a:t>
            </a:r>
            <a:br>
              <a:rPr lang="en-CA" dirty="0" smtClean="0"/>
            </a:br>
            <a:r>
              <a:rPr lang="en-CA" dirty="0" smtClean="0"/>
              <a:t>Network Configuration</a:t>
            </a:r>
            <a:endParaRPr lang="en-CA" dirty="0"/>
          </a:p>
        </p:txBody>
      </p:sp>
      <p:sp>
        <p:nvSpPr>
          <p:cNvPr id="3" name="Slide Number Placeholder 2"/>
          <p:cNvSpPr>
            <a:spLocks noGrp="1"/>
          </p:cNvSpPr>
          <p:nvPr>
            <p:ph type="sldNum" sz="quarter" idx="12"/>
          </p:nvPr>
        </p:nvSpPr>
        <p:spPr/>
        <p:txBody>
          <a:bodyPr/>
          <a:lstStyle/>
          <a:p>
            <a:fld id="{A82C91AC-F8C4-471A-9F19-C2EA8576DF20}" type="slidenum">
              <a:rPr lang="en-CA" smtClean="0"/>
              <a:pPr/>
              <a:t>11</a:t>
            </a:fld>
            <a:endParaRPr lang="en-CA" dirty="0"/>
          </a:p>
        </p:txBody>
      </p:sp>
      <p:pic>
        <p:nvPicPr>
          <p:cNvPr id="4098" name="Picture 2" descr="[image loadi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a:stretch/>
        </p:blipFill>
        <p:spPr bwMode="auto">
          <a:xfrm>
            <a:off x="651338" y="2219380"/>
            <a:ext cx="1515979" cy="24669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1560" y="4653136"/>
            <a:ext cx="1536831" cy="1569660"/>
          </a:xfrm>
          <a:prstGeom prst="rect">
            <a:avLst/>
          </a:prstGeom>
          <a:noFill/>
        </p:spPr>
        <p:txBody>
          <a:bodyPr wrap="none" rtlCol="0">
            <a:spAutoFit/>
          </a:bodyPr>
          <a:lstStyle/>
          <a:p>
            <a:pPr algn="ctr"/>
            <a:r>
              <a:rPr lang="en-CA" sz="3200" dirty="0" smtClean="0">
                <a:solidFill>
                  <a:schemeClr val="bg1"/>
                </a:solidFill>
              </a:rPr>
              <a:t>Shaw</a:t>
            </a:r>
            <a:br>
              <a:rPr lang="en-CA" sz="3200" dirty="0" smtClean="0">
                <a:solidFill>
                  <a:schemeClr val="bg1"/>
                </a:solidFill>
              </a:rPr>
            </a:br>
            <a:r>
              <a:rPr lang="en-CA" sz="3200" dirty="0" smtClean="0">
                <a:solidFill>
                  <a:schemeClr val="bg1"/>
                </a:solidFill>
              </a:rPr>
              <a:t>Internet</a:t>
            </a:r>
            <a:br>
              <a:rPr lang="en-CA" sz="3200" dirty="0" smtClean="0">
                <a:solidFill>
                  <a:schemeClr val="bg1"/>
                </a:solidFill>
              </a:rPr>
            </a:br>
            <a:r>
              <a:rPr lang="en-CA" sz="3200" dirty="0" smtClean="0">
                <a:solidFill>
                  <a:schemeClr val="bg1"/>
                </a:solidFill>
              </a:rPr>
              <a:t>modem</a:t>
            </a:r>
            <a:endParaRPr lang="en-CA" sz="3200" dirty="0">
              <a:solidFill>
                <a:schemeClr val="bg1"/>
              </a:solidFill>
            </a:endParaRPr>
          </a:p>
        </p:txBody>
      </p:sp>
      <p:pic>
        <p:nvPicPr>
          <p:cNvPr id="4100" name="Picture 4" descr="http://www.truecafe.net/doc/img/wifi_setup_router.jp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771800" y="2182895"/>
            <a:ext cx="3600400" cy="239823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lou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673" y="111142"/>
            <a:ext cx="2560495" cy="18776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55576" y="620688"/>
            <a:ext cx="1536831" cy="584775"/>
          </a:xfrm>
          <a:prstGeom prst="rect">
            <a:avLst/>
          </a:prstGeom>
          <a:noFill/>
        </p:spPr>
        <p:txBody>
          <a:bodyPr wrap="none" rtlCol="0">
            <a:spAutoFit/>
          </a:bodyPr>
          <a:lstStyle/>
          <a:p>
            <a:pPr algn="ctr"/>
            <a:r>
              <a:rPr lang="en-CA" sz="3200" dirty="0" smtClean="0">
                <a:solidFill>
                  <a:schemeClr val="bg1"/>
                </a:solidFill>
              </a:rPr>
              <a:t>Internet</a:t>
            </a:r>
            <a:endParaRPr lang="en-CA" sz="3200" dirty="0">
              <a:solidFill>
                <a:schemeClr val="bg1"/>
              </a:solidFill>
            </a:endParaRPr>
          </a:p>
        </p:txBody>
      </p:sp>
      <p:cxnSp>
        <p:nvCxnSpPr>
          <p:cNvPr id="10" name="Curved Connector 9"/>
          <p:cNvCxnSpPr/>
          <p:nvPr/>
        </p:nvCxnSpPr>
        <p:spPr>
          <a:xfrm flipV="1">
            <a:off x="1691680" y="3765547"/>
            <a:ext cx="2304256" cy="767066"/>
          </a:xfrm>
          <a:prstGeom prst="curvedConnector3">
            <a:avLst>
              <a:gd name="adj1" fmla="val 50000"/>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928223" y="4653136"/>
            <a:ext cx="2075825" cy="1569660"/>
          </a:xfrm>
          <a:prstGeom prst="rect">
            <a:avLst/>
          </a:prstGeom>
          <a:noFill/>
        </p:spPr>
        <p:txBody>
          <a:bodyPr wrap="none" rtlCol="0">
            <a:spAutoFit/>
          </a:bodyPr>
          <a:lstStyle/>
          <a:p>
            <a:pPr algn="ctr"/>
            <a:r>
              <a:rPr lang="en-CA" sz="3200" dirty="0" smtClean="0">
                <a:solidFill>
                  <a:schemeClr val="bg1"/>
                </a:solidFill>
              </a:rPr>
              <a:t>In-home</a:t>
            </a:r>
            <a:br>
              <a:rPr lang="en-CA" sz="3200" dirty="0" smtClean="0">
                <a:solidFill>
                  <a:schemeClr val="bg1"/>
                </a:solidFill>
              </a:rPr>
            </a:br>
            <a:r>
              <a:rPr lang="en-CA" sz="3200" dirty="0" smtClean="0">
                <a:solidFill>
                  <a:schemeClr val="bg1"/>
                </a:solidFill>
              </a:rPr>
              <a:t>router</a:t>
            </a:r>
            <a:br>
              <a:rPr lang="en-CA" sz="3200" dirty="0" smtClean="0">
                <a:solidFill>
                  <a:schemeClr val="bg1"/>
                </a:solidFill>
              </a:rPr>
            </a:br>
            <a:r>
              <a:rPr lang="en-CA" sz="3200" dirty="0" smtClean="0">
                <a:solidFill>
                  <a:schemeClr val="bg1"/>
                </a:solidFill>
              </a:rPr>
              <a:t>(back view)</a:t>
            </a:r>
            <a:endParaRPr lang="en-CA" sz="3200" dirty="0">
              <a:solidFill>
                <a:schemeClr val="bg1"/>
              </a:solidFill>
            </a:endParaRPr>
          </a:p>
        </p:txBody>
      </p:sp>
      <p:cxnSp>
        <p:nvCxnSpPr>
          <p:cNvPr id="22" name="Curved Connector 21"/>
          <p:cNvCxnSpPr/>
          <p:nvPr/>
        </p:nvCxnSpPr>
        <p:spPr>
          <a:xfrm rot="16200000" flipH="1">
            <a:off x="631110" y="1940125"/>
            <a:ext cx="1647473" cy="178148"/>
          </a:xfrm>
          <a:prstGeom prst="curvedConnector3">
            <a:avLst>
              <a:gd name="adj1" fmla="val 50000"/>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5508104" y="5301208"/>
            <a:ext cx="1336200" cy="584775"/>
          </a:xfrm>
          <a:prstGeom prst="rect">
            <a:avLst/>
          </a:prstGeom>
          <a:noFill/>
        </p:spPr>
        <p:txBody>
          <a:bodyPr wrap="none" rtlCol="0">
            <a:spAutoFit/>
          </a:bodyPr>
          <a:lstStyle/>
          <a:p>
            <a:pPr algn="ctr"/>
            <a:r>
              <a:rPr lang="en-CA" sz="3200" dirty="0" smtClean="0"/>
              <a:t>Laptop</a:t>
            </a:r>
            <a:endParaRPr lang="en-CA" sz="3200" dirty="0"/>
          </a:p>
        </p:txBody>
      </p:sp>
      <p:cxnSp>
        <p:nvCxnSpPr>
          <p:cNvPr id="29" name="Curved Connector 28"/>
          <p:cNvCxnSpPr/>
          <p:nvPr/>
        </p:nvCxnSpPr>
        <p:spPr>
          <a:xfrm>
            <a:off x="5220072" y="3745332"/>
            <a:ext cx="1624232" cy="403748"/>
          </a:xfrm>
          <a:prstGeom prst="curvedConnector3">
            <a:avLst>
              <a:gd name="adj1" fmla="val 50000"/>
            </a:avLst>
          </a:prstGeom>
          <a:ln w="127000">
            <a:tailEnd type="arrow"/>
          </a:ln>
        </p:spPr>
        <p:style>
          <a:lnRef idx="1">
            <a:schemeClr val="accent1"/>
          </a:lnRef>
          <a:fillRef idx="0">
            <a:schemeClr val="accent1"/>
          </a:fillRef>
          <a:effectRef idx="0">
            <a:schemeClr val="accent1"/>
          </a:effectRef>
          <a:fontRef idx="minor">
            <a:schemeClr val="tx1"/>
          </a:fontRef>
        </p:style>
      </p:cxnSp>
      <p:sp>
        <p:nvSpPr>
          <p:cNvPr id="32" name="Oval 31"/>
          <p:cNvSpPr/>
          <p:nvPr/>
        </p:nvSpPr>
        <p:spPr>
          <a:xfrm>
            <a:off x="2555776" y="1988839"/>
            <a:ext cx="3975703" cy="254377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12006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0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10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8" grpId="0"/>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r>
              <a:rPr lang="en-CA" dirty="0"/>
              <a:t>Family scripture study helps families draw nearer to God</a:t>
            </a:r>
          </a:p>
          <a:p>
            <a:endParaRPr lang="en-CA" dirty="0" smtClean="0"/>
          </a:p>
          <a:p>
            <a:endParaRPr lang="en-CA" dirty="0"/>
          </a:p>
          <a:p>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12</a:t>
            </a:fld>
            <a:endParaRPr lang="en-CA" dirty="0"/>
          </a:p>
        </p:txBody>
      </p:sp>
      <p:pic>
        <p:nvPicPr>
          <p:cNvPr id="6146" name="Picture 2" descr="http://indianapolismormontemple.com/files/2012/03/mormon-family-scriptures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331640" y="1659625"/>
            <a:ext cx="6525344" cy="457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035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CA" dirty="0" smtClean="0"/>
              <a:t>Can we avoid technology</a:t>
            </a:r>
            <a:br>
              <a:rPr lang="en-CA" dirty="0" smtClean="0"/>
            </a:br>
            <a:r>
              <a:rPr lang="en-CA" dirty="0" smtClean="0"/>
              <a:t>and turn that into a virtue?</a:t>
            </a:r>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13</a:t>
            </a:fld>
            <a:endParaRPr lang="en-CA" dirty="0"/>
          </a:p>
        </p:txBody>
      </p:sp>
      <p:pic>
        <p:nvPicPr>
          <p:cNvPr id="1026" name="Picture 2" descr="Z:\Yogi\COMICS\Computers_in_Society\Tinas_Groove_2013_12_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991" y="3181697"/>
            <a:ext cx="9717503" cy="3055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6173728" y="1593453"/>
            <a:ext cx="3006785" cy="2862322"/>
          </a:xfrm>
          <a:prstGeom prst="rect">
            <a:avLst/>
          </a:prstGeom>
          <a:solidFill>
            <a:schemeClr val="bg1"/>
          </a:solidFill>
        </p:spPr>
        <p:txBody>
          <a:bodyPr wrap="none" rtlCol="0">
            <a:spAutoFit/>
          </a:bodyPr>
          <a:lstStyle/>
          <a:p>
            <a:pPr algn="ctr"/>
            <a:r>
              <a:rPr lang="en-CA" sz="3600" dirty="0" smtClean="0"/>
              <a:t>All of our</a:t>
            </a:r>
            <a:br>
              <a:rPr lang="en-CA" sz="3600" dirty="0" smtClean="0"/>
            </a:br>
            <a:r>
              <a:rPr lang="en-CA" sz="3600" dirty="0" smtClean="0"/>
              <a:t>telephone calls</a:t>
            </a:r>
            <a:br>
              <a:rPr lang="en-CA" sz="3600" dirty="0" smtClean="0"/>
            </a:br>
            <a:r>
              <a:rPr lang="en-CA" sz="3600" dirty="0" smtClean="0"/>
              <a:t>are made on</a:t>
            </a:r>
            <a:br>
              <a:rPr lang="en-CA" sz="3600" dirty="0" smtClean="0"/>
            </a:br>
            <a:r>
              <a:rPr lang="en-CA" sz="3600" dirty="0" smtClean="0"/>
              <a:t>a traditional</a:t>
            </a:r>
            <a:br>
              <a:rPr lang="en-CA" sz="3600" dirty="0" smtClean="0"/>
            </a:br>
            <a:r>
              <a:rPr lang="en-CA" sz="3600" dirty="0" smtClean="0"/>
              <a:t>landline!</a:t>
            </a:r>
            <a:endParaRPr lang="en-CA" sz="3600" dirty="0"/>
          </a:p>
        </p:txBody>
      </p:sp>
    </p:spTree>
    <p:extLst>
      <p:ext uri="{BB962C8B-B14F-4D97-AF65-F5344CB8AC3E}">
        <p14:creationId xmlns:p14="http://schemas.microsoft.com/office/powerpoint/2010/main" val="37162675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err="1"/>
              <a:t>Jaquelline</a:t>
            </a:r>
            <a:r>
              <a:rPr lang="en-CA" dirty="0"/>
              <a:t> </a:t>
            </a:r>
            <a:r>
              <a:rPr lang="en-CA" dirty="0" smtClean="0"/>
              <a:t>Fuller from Google</a:t>
            </a:r>
            <a:br>
              <a:rPr lang="en-CA" dirty="0" smtClean="0"/>
            </a:br>
            <a:endParaRPr lang="en-CA" dirty="0"/>
          </a:p>
        </p:txBody>
      </p:sp>
      <p:sp>
        <p:nvSpPr>
          <p:cNvPr id="3" name="Content Placeholder 2"/>
          <p:cNvSpPr>
            <a:spLocks noGrp="1"/>
          </p:cNvSpPr>
          <p:nvPr>
            <p:ph idx="1"/>
          </p:nvPr>
        </p:nvSpPr>
        <p:spPr/>
        <p:txBody>
          <a:bodyPr/>
          <a:lstStyle/>
          <a:p>
            <a:pPr marL="0" indent="0">
              <a:buNone/>
            </a:pPr>
            <a:endParaRPr lang="en-CA" dirty="0" smtClean="0"/>
          </a:p>
          <a:p>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14</a:t>
            </a:fld>
            <a:endParaRPr lang="en-CA" dirty="0"/>
          </a:p>
        </p:txBody>
      </p:sp>
      <p:pic>
        <p:nvPicPr>
          <p:cNvPr id="5" name="Jaquelline Fuller from Google talking about child safety online.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43608" y="1495053"/>
            <a:ext cx="7022526" cy="3950171"/>
          </a:xfrm>
          <a:prstGeom prst="rect">
            <a:avLst/>
          </a:prstGeom>
        </p:spPr>
      </p:pic>
    </p:spTree>
    <p:extLst>
      <p:ext uri="{BB962C8B-B14F-4D97-AF65-F5344CB8AC3E}">
        <p14:creationId xmlns:p14="http://schemas.microsoft.com/office/powerpoint/2010/main" val="27128190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CA" dirty="0"/>
              <a:t>Internet Content Filtering</a:t>
            </a:r>
            <a:r>
              <a:rPr lang="en-CA" dirty="0" smtClean="0"/>
              <a:t/>
            </a:r>
            <a:br>
              <a:rPr lang="en-CA" dirty="0" smtClean="0"/>
            </a:br>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15</a:t>
            </a:fld>
            <a:endParaRPr lang="en-CA" dirty="0"/>
          </a:p>
        </p:txBody>
      </p:sp>
      <p:pic>
        <p:nvPicPr>
          <p:cNvPr id="5122" name="Picture 2" descr="Z:\Yogi\COMICS\Computeres_Security\zits_20121110_5647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772815"/>
            <a:ext cx="9144000" cy="4437165"/>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6734" y="1462717"/>
            <a:ext cx="2804214" cy="1390219"/>
          </a:xfrm>
          <a:prstGeom prst="wedgeRoundRectCallout">
            <a:avLst>
              <a:gd name="adj1" fmla="val -396"/>
              <a:gd name="adj2" fmla="val 80740"/>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58299" y="1538008"/>
            <a:ext cx="2641493" cy="1200329"/>
          </a:xfrm>
          <a:prstGeom prst="rect">
            <a:avLst/>
          </a:prstGeom>
          <a:solidFill>
            <a:schemeClr val="bg1"/>
          </a:solidFill>
        </p:spPr>
        <p:txBody>
          <a:bodyPr wrap="none" rtlCol="0">
            <a:spAutoFit/>
          </a:bodyPr>
          <a:lstStyle/>
          <a:p>
            <a:pPr algn="ctr"/>
            <a:r>
              <a:rPr lang="en-CA" sz="3600" dirty="0" smtClean="0"/>
              <a:t>Jeremy,</a:t>
            </a:r>
            <a:r>
              <a:rPr lang="en-CA" sz="3600" dirty="0"/>
              <a:t> </a:t>
            </a:r>
            <a:r>
              <a:rPr lang="en-CA" sz="3600" dirty="0" smtClean="0"/>
              <a:t>can</a:t>
            </a:r>
            <a:br>
              <a:rPr lang="en-CA" sz="3600" dirty="0" smtClean="0"/>
            </a:br>
            <a:r>
              <a:rPr lang="en-CA" sz="3600" dirty="0" smtClean="0"/>
              <a:t>you help us ?</a:t>
            </a:r>
            <a:endParaRPr lang="en-CA" sz="3600" dirty="0"/>
          </a:p>
        </p:txBody>
      </p:sp>
    </p:spTree>
    <p:extLst>
      <p:ext uri="{BB962C8B-B14F-4D97-AF65-F5344CB8AC3E}">
        <p14:creationId xmlns:p14="http://schemas.microsoft.com/office/powerpoint/2010/main" val="33969251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CA" dirty="0"/>
              <a:t>Internet Content Filtering</a:t>
            </a:r>
            <a:br>
              <a:rPr lang="en-CA" dirty="0"/>
            </a:br>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16</a:t>
            </a:fld>
            <a:endParaRPr lang="en-CA" dirty="0"/>
          </a:p>
        </p:txBody>
      </p:sp>
      <p:pic>
        <p:nvPicPr>
          <p:cNvPr id="5122" name="Picture 2" descr="Z:\Yogi\COMICS\Computeres_Security\zits_20121110_56478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123728" y="1484784"/>
            <a:ext cx="4883052" cy="4805132"/>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95536" y="1337485"/>
            <a:ext cx="8136904" cy="2235531"/>
          </a:xfrm>
          <a:prstGeom prst="wedgeRoundRectCallout">
            <a:avLst>
              <a:gd name="adj1" fmla="val 1320"/>
              <a:gd name="adj2" fmla="val 77278"/>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p:cNvSpPr txBox="1"/>
          <p:nvPr/>
        </p:nvSpPr>
        <p:spPr>
          <a:xfrm>
            <a:off x="611560" y="1527375"/>
            <a:ext cx="7727180" cy="1754326"/>
          </a:xfrm>
          <a:prstGeom prst="rect">
            <a:avLst/>
          </a:prstGeom>
          <a:solidFill>
            <a:schemeClr val="bg1"/>
          </a:solidFill>
        </p:spPr>
        <p:txBody>
          <a:bodyPr wrap="none" rtlCol="0">
            <a:spAutoFit/>
          </a:bodyPr>
          <a:lstStyle/>
          <a:p>
            <a:pPr algn="ctr"/>
            <a:r>
              <a:rPr lang="en-CA" sz="3600" dirty="0" smtClean="0"/>
              <a:t>There’s something fundamentally wrong</a:t>
            </a:r>
            <a:br>
              <a:rPr lang="en-CA" sz="3600" dirty="0" smtClean="0"/>
            </a:br>
            <a:r>
              <a:rPr lang="en-CA" sz="3600" dirty="0" smtClean="0"/>
              <a:t>when you need your kid</a:t>
            </a:r>
            <a:br>
              <a:rPr lang="en-CA" sz="3600" dirty="0" smtClean="0"/>
            </a:br>
            <a:r>
              <a:rPr lang="en-CA" sz="3600" dirty="0" smtClean="0"/>
              <a:t>to unlock the TV’s parental controls.</a:t>
            </a:r>
            <a:endParaRPr lang="en-CA" sz="3600" dirty="0"/>
          </a:p>
        </p:txBody>
      </p:sp>
    </p:spTree>
    <p:extLst>
      <p:ext uri="{BB962C8B-B14F-4D97-AF65-F5344CB8AC3E}">
        <p14:creationId xmlns:p14="http://schemas.microsoft.com/office/powerpoint/2010/main" val="14994449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CA" dirty="0"/>
              <a:t>Internet Content Filtering </a:t>
            </a:r>
            <a:br>
              <a:rPr lang="en-CA" dirty="0"/>
            </a:br>
            <a:endParaRPr lang="en-CA" dirty="0"/>
          </a:p>
        </p:txBody>
      </p:sp>
      <p:sp>
        <p:nvSpPr>
          <p:cNvPr id="5" name="Content Placeholder 4"/>
          <p:cNvSpPr>
            <a:spLocks noGrp="1"/>
          </p:cNvSpPr>
          <p:nvPr>
            <p:ph idx="1"/>
          </p:nvPr>
        </p:nvSpPr>
        <p:spPr/>
        <p:txBody>
          <a:bodyPr>
            <a:normAutofit/>
          </a:bodyPr>
          <a:lstStyle/>
          <a:p>
            <a:r>
              <a:rPr lang="en-CA" dirty="0" smtClean="0"/>
              <a:t>To prevent </a:t>
            </a:r>
            <a:r>
              <a:rPr lang="en-CA" dirty="0"/>
              <a:t>accidental access to inappropriate </a:t>
            </a:r>
            <a:r>
              <a:rPr lang="en-CA" dirty="0" smtClean="0"/>
              <a:t>content, most </a:t>
            </a:r>
            <a:r>
              <a:rPr lang="en-CA" dirty="0"/>
              <a:t>filters </a:t>
            </a:r>
            <a:r>
              <a:rPr lang="en-CA" dirty="0" smtClean="0"/>
              <a:t>can be successful</a:t>
            </a:r>
            <a:endParaRPr lang="en-CA" dirty="0"/>
          </a:p>
          <a:p>
            <a:endParaRPr lang="en-CA" dirty="0" smtClean="0"/>
          </a:p>
          <a:p>
            <a:endParaRPr lang="en-CA" dirty="0"/>
          </a:p>
          <a:p>
            <a:endParaRPr lang="en-CA" dirty="0" smtClean="0"/>
          </a:p>
          <a:p>
            <a:endParaRPr lang="en-CA" dirty="0" smtClean="0"/>
          </a:p>
          <a:p>
            <a:r>
              <a:rPr lang="en-CA" dirty="0" smtClean="0"/>
              <a:t>Unfortunate side-effect </a:t>
            </a:r>
            <a:r>
              <a:rPr lang="en-CA" dirty="0"/>
              <a:t>of </a:t>
            </a:r>
            <a:r>
              <a:rPr lang="en-CA" dirty="0" smtClean="0"/>
              <a:t>most filters </a:t>
            </a:r>
            <a:r>
              <a:rPr lang="en-CA" dirty="0"/>
              <a:t>is the false sense of security that </a:t>
            </a:r>
            <a:r>
              <a:rPr lang="en-CA" dirty="0" smtClean="0"/>
              <a:t>they provide</a:t>
            </a:r>
          </a:p>
        </p:txBody>
      </p:sp>
      <p:sp>
        <p:nvSpPr>
          <p:cNvPr id="3" name="Slide Number Placeholder 2"/>
          <p:cNvSpPr>
            <a:spLocks noGrp="1"/>
          </p:cNvSpPr>
          <p:nvPr>
            <p:ph type="sldNum" sz="quarter" idx="12"/>
          </p:nvPr>
        </p:nvSpPr>
        <p:spPr/>
        <p:txBody>
          <a:bodyPr/>
          <a:lstStyle/>
          <a:p>
            <a:fld id="{A82C91AC-F8C4-471A-9F19-C2EA8576DF20}" type="slidenum">
              <a:rPr lang="en-CA" smtClean="0"/>
              <a:pPr/>
              <a:t>17</a:t>
            </a:fld>
            <a:endParaRPr lang="en-CA" dirty="0"/>
          </a:p>
        </p:txBody>
      </p:sp>
      <p:pic>
        <p:nvPicPr>
          <p:cNvPr id="2050" name="Picture 2" descr="false sense of 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1238993"/>
            <a:ext cx="5238750" cy="34861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nline 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2781900"/>
            <a:ext cx="3239388" cy="323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0575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5" grpId="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a:t>Internet Content Filtering</a:t>
            </a:r>
            <a:r>
              <a:rPr lang="en-CA" dirty="0" smtClean="0"/>
              <a:t/>
            </a:r>
            <a:br>
              <a:rPr lang="en-CA" dirty="0" smtClean="0"/>
            </a:br>
            <a:r>
              <a:rPr lang="en-CA" dirty="0" smtClean="0"/>
              <a:t>Alternatives</a:t>
            </a:r>
            <a:endParaRPr lang="en-CA" dirty="0"/>
          </a:p>
        </p:txBody>
      </p:sp>
      <p:sp>
        <p:nvSpPr>
          <p:cNvPr id="3" name="Content Placeholder 2"/>
          <p:cNvSpPr>
            <a:spLocks noGrp="1"/>
          </p:cNvSpPr>
          <p:nvPr>
            <p:ph idx="1"/>
          </p:nvPr>
        </p:nvSpPr>
        <p:spPr>
          <a:xfrm>
            <a:off x="457200" y="1340768"/>
            <a:ext cx="8229600" cy="4785395"/>
          </a:xfrm>
        </p:spPr>
        <p:txBody>
          <a:bodyPr>
            <a:normAutofit fontScale="85000" lnSpcReduction="20000"/>
          </a:bodyPr>
          <a:lstStyle/>
          <a:p>
            <a:r>
              <a:rPr lang="en-CA" dirty="0"/>
              <a:t> </a:t>
            </a:r>
            <a:r>
              <a:rPr lang="en-CA" dirty="0" smtClean="0"/>
              <a:t>Software</a:t>
            </a:r>
          </a:p>
          <a:p>
            <a:pPr lvl="1"/>
            <a:r>
              <a:rPr lang="en-CA" dirty="0" smtClean="0"/>
              <a:t>Software for every machine in your home</a:t>
            </a:r>
          </a:p>
          <a:p>
            <a:pPr lvl="1"/>
            <a:r>
              <a:rPr lang="en-CA" dirty="0" smtClean="0"/>
              <a:t>Lots of flexibility and selectivity; lots of management</a:t>
            </a:r>
            <a:endParaRPr lang="en-CA" dirty="0"/>
          </a:p>
          <a:p>
            <a:r>
              <a:rPr lang="en-CA" dirty="0" smtClean="0"/>
              <a:t>Hardware</a:t>
            </a:r>
          </a:p>
          <a:p>
            <a:pPr lvl="1"/>
            <a:r>
              <a:rPr lang="en-CA" dirty="0" smtClean="0"/>
              <a:t>Filters </a:t>
            </a:r>
            <a:r>
              <a:rPr lang="en-CA" dirty="0"/>
              <a:t>all </a:t>
            </a:r>
            <a:r>
              <a:rPr lang="en-CA" dirty="0" smtClean="0"/>
              <a:t>devices </a:t>
            </a:r>
            <a:r>
              <a:rPr lang="en-CA" dirty="0"/>
              <a:t>in the </a:t>
            </a:r>
            <a:r>
              <a:rPr lang="en-CA" dirty="0" smtClean="0"/>
              <a:t>home</a:t>
            </a:r>
          </a:p>
          <a:p>
            <a:pPr lvl="1"/>
            <a:r>
              <a:rPr lang="en-CA" dirty="0" smtClean="0"/>
              <a:t>Limited selectivity; no management</a:t>
            </a:r>
            <a:endParaRPr lang="en-CA" dirty="0"/>
          </a:p>
          <a:p>
            <a:r>
              <a:rPr lang="en-CA" dirty="0" smtClean="0"/>
              <a:t>DNS service</a:t>
            </a:r>
          </a:p>
          <a:p>
            <a:pPr lvl="1"/>
            <a:r>
              <a:rPr lang="en-CA" dirty="0" smtClean="0"/>
              <a:t>Filters </a:t>
            </a:r>
            <a:r>
              <a:rPr lang="en-CA" dirty="0"/>
              <a:t>all devices in the home</a:t>
            </a:r>
          </a:p>
          <a:p>
            <a:pPr lvl="1"/>
            <a:r>
              <a:rPr lang="en-CA" dirty="0" smtClean="0"/>
              <a:t>Considerable selectivity; low management</a:t>
            </a:r>
            <a:endParaRPr lang="en-CA" dirty="0"/>
          </a:p>
          <a:p>
            <a:r>
              <a:rPr lang="en-CA" dirty="0" smtClean="0"/>
              <a:t>Internet proxy</a:t>
            </a:r>
          </a:p>
          <a:p>
            <a:pPr lvl="1"/>
            <a:r>
              <a:rPr lang="en-CA" dirty="0"/>
              <a:t>Filters all devices in the home</a:t>
            </a:r>
          </a:p>
          <a:p>
            <a:pPr lvl="1"/>
            <a:r>
              <a:rPr lang="en-CA" dirty="0"/>
              <a:t>Limited </a:t>
            </a:r>
            <a:r>
              <a:rPr lang="en-CA" dirty="0" smtClean="0"/>
              <a:t>selectivity; </a:t>
            </a:r>
            <a:r>
              <a:rPr lang="en-CA" dirty="0"/>
              <a:t>no management</a:t>
            </a:r>
          </a:p>
          <a:p>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18</a:t>
            </a:fld>
            <a:endParaRPr lang="en-CA" dirty="0"/>
          </a:p>
        </p:txBody>
      </p:sp>
    </p:spTree>
    <p:extLst>
      <p:ext uri="{BB962C8B-B14F-4D97-AF65-F5344CB8AC3E}">
        <p14:creationId xmlns:p14="http://schemas.microsoft.com/office/powerpoint/2010/main" val="15312912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a:t>Internet Content </a:t>
            </a:r>
            <a:r>
              <a:rPr lang="en-CA" dirty="0" smtClean="0"/>
              <a:t>Filtering</a:t>
            </a:r>
            <a:br>
              <a:rPr lang="en-CA" dirty="0" smtClean="0"/>
            </a:br>
            <a:r>
              <a:rPr lang="en-CA" dirty="0" smtClean="0"/>
              <a:t>&amp; Monitoring Software</a:t>
            </a:r>
            <a:endParaRPr lang="en-CA" dirty="0"/>
          </a:p>
        </p:txBody>
      </p:sp>
      <p:sp>
        <p:nvSpPr>
          <p:cNvPr id="3" name="Content Placeholder 2"/>
          <p:cNvSpPr>
            <a:spLocks noGrp="1"/>
          </p:cNvSpPr>
          <p:nvPr>
            <p:ph idx="1"/>
          </p:nvPr>
        </p:nvSpPr>
        <p:spPr/>
        <p:txBody>
          <a:bodyPr/>
          <a:lstStyle/>
          <a:p>
            <a:r>
              <a:rPr lang="en-CA" dirty="0"/>
              <a:t>Trend Micro </a:t>
            </a:r>
            <a:r>
              <a:rPr lang="en-CA" dirty="0" smtClean="0"/>
              <a:t>Titanium</a:t>
            </a:r>
            <a:br>
              <a:rPr lang="en-CA" dirty="0" smtClean="0"/>
            </a:br>
            <a:r>
              <a:rPr lang="en-CA" dirty="0" smtClean="0"/>
              <a:t>Maximum Security</a:t>
            </a:r>
          </a:p>
          <a:p>
            <a:r>
              <a:rPr lang="en-CA" dirty="0"/>
              <a:t>Net </a:t>
            </a:r>
            <a:r>
              <a:rPr lang="en-CA" dirty="0" smtClean="0"/>
              <a:t>Nanny</a:t>
            </a:r>
          </a:p>
          <a:p>
            <a:endParaRPr lang="en-CA" dirty="0" smtClean="0"/>
          </a:p>
          <a:p>
            <a:r>
              <a:rPr lang="en-CA" dirty="0" err="1" smtClean="0"/>
              <a:t>GigaWatch</a:t>
            </a:r>
            <a:endParaRPr lang="en-CA" dirty="0" smtClean="0"/>
          </a:p>
          <a:p>
            <a:endParaRPr lang="en-CA" dirty="0" smtClean="0"/>
          </a:p>
          <a:p>
            <a:r>
              <a:rPr lang="en-CA" dirty="0" smtClean="0"/>
              <a:t>Shield </a:t>
            </a:r>
            <a:r>
              <a:rPr lang="en-CA" dirty="0"/>
              <a:t>Genie</a:t>
            </a:r>
          </a:p>
        </p:txBody>
      </p:sp>
      <p:sp>
        <p:nvSpPr>
          <p:cNvPr id="4" name="Slide Number Placeholder 3"/>
          <p:cNvSpPr>
            <a:spLocks noGrp="1"/>
          </p:cNvSpPr>
          <p:nvPr>
            <p:ph type="sldNum" sz="quarter" idx="12"/>
          </p:nvPr>
        </p:nvSpPr>
        <p:spPr/>
        <p:txBody>
          <a:bodyPr/>
          <a:lstStyle/>
          <a:p>
            <a:fld id="{A82C91AC-F8C4-471A-9F19-C2EA8576DF20}" type="slidenum">
              <a:rPr lang="en-CA" smtClean="0"/>
              <a:pPr/>
              <a:t>19</a:t>
            </a:fld>
            <a:endParaRPr lang="en-CA" dirty="0"/>
          </a:p>
        </p:txBody>
      </p:sp>
      <p:pic>
        <p:nvPicPr>
          <p:cNvPr id="1026" name="Picture 2" descr="Trend Micro - Securing Your Journey to the Cloud">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3026"/>
          <a:stretch/>
        </p:blipFill>
        <p:spPr bwMode="auto">
          <a:xfrm>
            <a:off x="6012160" y="1628800"/>
            <a:ext cx="2682339" cy="936104"/>
          </a:xfrm>
          <a:prstGeom prst="rect">
            <a:avLst/>
          </a:prstGeom>
          <a:solidFill>
            <a:schemeClr val="bg1"/>
          </a:solidFill>
        </p:spPr>
      </p:pic>
      <p:sp>
        <p:nvSpPr>
          <p:cNvPr id="5" name="AutoShape 4" descr="https://www.netnanny.com/assets/logos/nn_centered_thumb.jpg"/>
          <p:cNvSpPr>
            <a:spLocks noChangeAspect="1" noChangeArrowheads="1"/>
          </p:cNvSpPr>
          <p:nvPr/>
        </p:nvSpPr>
        <p:spPr bwMode="auto">
          <a:xfrm>
            <a:off x="155575" y="-914400"/>
            <a:ext cx="7143750" cy="1905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6" descr="Net Nanny Centered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7" name="AutoShape 8" descr="Net Nanny Centered Logo"/>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8" name="AutoShape 10" descr="Net Nanny Centered Logo"/>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36" name="Picture 12" descr="Net Nanny Horizontal Logo">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1348" y="2780928"/>
            <a:ext cx="3723151" cy="93078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GigaWatch Blo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112" y="3933056"/>
            <a:ext cx="3102623" cy="930788"/>
          </a:xfrm>
          <a:prstGeom prst="rect">
            <a:avLst/>
          </a:prstGeom>
          <a:solidFill>
            <a:schemeClr val="bg1"/>
          </a:solidFill>
        </p:spPr>
      </p:pic>
      <p:sp>
        <p:nvSpPr>
          <p:cNvPr id="9" name="AutoShape 16" descr="data:image/jpeg;base64,/9j/4AAQSkZJRgABAQAAAQABAAD/2wCEAAkGBxAPEBUQEBQVEBUUFxcUFRYUFRUQFRgQFRQYGBYVFRQYHSggGRolHRQUIzEhJSkrLi4uFx8zODMsNygtLi0BCgoKDg0OGhAQGzQmICU0NDQsLCwsLCwsLCwsLCwsLCwsLCwsLCwsLCwsLCwsLCwsLCwsLCwsLCwsLCwsLCwsLP/AABEIAHQBsgMBEQACEQEDEQH/xAAcAAEAAgIDAQAAAAAAAAAAAAAABQYEBwEDCAL/xABPEAABAwIBBwcGCAsGBwEAAAABAAIDBBEFBgcSITFBURMiYXFykbEyNXOBs8EzNEJSkqGy0RQjU2JjdIKDosPwFRZDk9PhFyQlVJTC8dL/xAAbAQEAAgMBAQAAAAAAAAAAAAAABAUCAwYBB//EADoRAAICAQEEBggFBQEAAwEAAAABAgMEEQUSITETMjNBUXEGImGBkbHB8BQ0QqHRFSNicuFSQ1PxJP/aAAwDAQACEQMRAD8A3igCAIAgNd57XEUUNiR+PGw2/wAKRTtn9o/IhZ3UXmauyVlca+k5x+Mwbz+VarK5f25eT+RX0v8AuR80elAufL05QBAEAQBAEAQBAEAQBAaNzy+ch6CP7UiuMDsveVOb1zLzI/HJvQ/zGrHaHUXme4HWZudVJahAEAQBAalz6eXSdU3jErPZ/KXuK7P5xKvmu87U3732Eik5nYv77yNi9qvvuPQSoy6CAIAgCAIAgCAIAgCAIAgCAIAgCAIAgCAIAgCAIAgCAIAgCAIAgCA11nu+JQ+nHspFP2f2j8iFndReZqzJPzhSfrMHtWqyv7OXk/kV1HaR80elwueL45QBAEAQBAEAQBAEAQBAaNzy+ch6CP7UiuMDsveVOb1zLzI/HJvQ/wAxqx2h1F5nuB1mbnVSWoQBAEAQGpM+nl0nZm8YlZ7O5S9xXZ/6SsZrvO1N+99hIpOZ2L++8jYvar77j0EqMuggCAIAgCAIAgCAIAgCAIAgCAIAgCAIAgCAIAgCAIAgCAIDHrq6KnYZJntiYNrnuDR1XO/oXsYuT0ijGUlFatlOrM6mGxmzDLN0sjsP4y1So4Nr58CNLMrR10+djDnGzhPH0ujaR/A4lZPAtXgI5tbLZg2N01YzTppWygbbGzh2mHnN9YUWdcq3pJaEiFkZrWLKXnu+JQ+nHspFM2f2j8iLndReZqzJPzhSfrMHtWqyv7OXkyup7SPmjfuJ5WUFKS2apja4bWg8o8dbGXI7lRwosnyRcyurjzZHNzj4STb8J74pgO8sWz8Hcu75GCyqvEncMxmmqhenmjmttDHBxHW3aPWtMq5w6y0NsbIy6rM9YGZg41isdHA+omvoMtpaI0jznBosOtwWUIOclFGE5qEd5lUOdXDf03+X/upP4G00fjKi8NNxfiohKOUBHYnjlJS/GJ44jwc8BxHQ3aVnGqc+qjCVkY82RsOXOFvNhVRjtXjHe4ALY8a5fpMFkVvvJ+CdkjQ9jmvadjmkOB6iFpaaejNqafI7F4emjc8vnIegj+1IrjA7L3lTm9cy8yPxyb0P8xqx2h1F5nuB1mbnVSWoQEdjGOUtG3SqZWRA7ATdxt81g1u9QWcK5zekUYTsjBayZVZ862GtNm8tJ0tjsP4yCpKwbWR3mVo7qPOhhkhs58kN98kZt6yzSt615LCtXtPVmVMqGeauinNI+F7ZWls3OY4PG2LeFKwIyjvJrQjZslLd0ZA5rvO1N+99hIt+Z2L++80Yvar77j0EqMuggKnlDl9R0bjGCZ5BqLYrEA8HPOodQuRwUqrEssWvJe0iW5ldb05sptXnYqifxVPEwfnufKfq0VLWz498iI9pPuRjR51MRB50dOR2JB9fKLJ7Pr8WYraM+/QmcNzstJtU0zmj50Tw/wDgcB4rTPZ7/SzbHaMdfWRfMFxymrWadPIJANo1tc3tNOsKFZVOt6SROrthYtYsklrNoQBAY0tfE3U57QesLNVyfJESzPxq3pOxJ+ZzDWRv8l7XdRF+5eOElzRlVmUW8ITT95kLEkhAEB1zTNYLucG9ZAXqTfI12XV1rWckvMxTi0H5QfWfcs+in4EJ7Wwl/wDIjthr4nmzXtPRfX3LFwkuaN1OdjWvSE0/eZKxJYQEdLjELXFpJuDY80nWtqpk1qiqt2ziVTcJt6rhyZk0dYyYEsJNjY3BGv1rCUHHmSsTNqyouVT1S9mhkLElny5wAuSB16kPJSUVq3wMU4lCNXKN77rPo5+BCe0sRPR2L4mRFOx+trg7qIKxcWuZJqvrtWtck/J6nYvDaEB5zy2ykkxCpc8k8kxxbCz5IYDYOt851rk9NtgV9j0qqHtKS+52S9htHJvNnRQRtNSz8JlIBcXE6AcRra1gsCBxNz1bFW25tkn6r0RPqxIRXrcWSNbm8wuUfFxGeMbnx29QNu8LXHLuj3myWLU+4r+F5u5MPxGCop5DLCHOEgdZsjWmNw12sHtuRuG7VvW+eWrKnGS4mmGM67FKL4Hbnu+JQ+nHspE2f135Hud1F5mmWuINwbEawRqIPQVbFSi9ZGZt5a6ITzP/AAeJ2tgDdKR7fnC+preBN78LWKhX5ire7Fasm04jmt6XBFqkzP0lubPODxPJuHcGDxUZbQn4IkfgYeJrvKfJ2pwiobd513dFNHeO9tu+7XC4uL7xtU6m6F8eXmiFbVKmRs3Nllq6uBpqkjl2DSDtQ5SMaiSPnC4vxvfiq/Lxuje9Hl8ifi5HSLSXMlM5/mmp6o/bRrVidtH77jZldkzz47YVfFKj1VF5I6h4LmWdCuRqzOJnDex7qShdolvNlmGs6Q2sj4W2F3HZa11ZYuImt+fuRX5OVo92BAZHZAz4mPwmaQxROJs8jTkkO8i52X+Ub7Ni3X5UavViuPyNVONK1b0mWavzPxaB5CokD93Kta9pPA6IBHXrWiO0Ja+sjfLAjpwZQaesr8FqnRtJhe085h50TxuJbsc0jeNfUVNcK8iOpD3rKJaG78j8posSpxMwaDwdGSO9yx9uO9p2g+8FU11Lqloy1puVkdUarzy+ch6CP7Uis8DsveV+b1zLzI/HJvQ/zGrHaHUXme4HWZudVJalay8ynGG0pkbZ0rzoRNOzStrc781o19w3rfj09LPTu7zRkXdHHXvNGU0NVidWG6Rmmmd5Tzu2kk/JaBc2GwDUNyuZOFMNeSRUrftn4s2zheaihjYOXMlQ+2s6Ribf81rdduslVk86xv1eCLGGFBLjxPjGM09HIw/gzn07xsu4ysJ/ODud3HvXsM6xP1uInhQa9XgadxGhkppnwSt0XxnRcOniDvBFiDwIVrCanFSXeVc4uL3WWLNd52pv3vsJFozOxf33m7F7ZffceglRl0UDONlI9n/J07i1xF5XjUQ07GNO4kayeBHFT8ShP15FPtHN3H0UOfeay/BLKz3il6Q2Bkrm8hmpxLV8ox7yS1rSGWj3aQIOs6z1EKvuzGpaQLrEwVOves11fyJj/hnQcZvpt/8AytP4632fAk/02n2/Eo+WOSv4DPZgcYXgFjna+dbnNJA2319R61Ox7+kjx5lRm0OifDk+RFYXPLSytmhcWPb3Eb2uG9p4LbZGNkd2RHryJVy3ovibvyfxVtZA2Zuq+pzfmvHlN/rcQqS2t1ycWdPjXq6tTX2zNqJmsaXONgNqwSbeiMr7oUwc5vRIq1dickx0RdrTqDRtPXxU2FUYLVnD5u1b8uW5DhF8kub8zMpcnyRd7tE8AL26ysJZC7kT8f0clKOts9H4JHTX4I+MaTTpgbdViOnpXsL0+DI+bsG2iPSVveS9zXt9owvGHRkNkOkzidZHTfeEspT4obN23ZS1C56w8e9Fna4EXGtQztU01qiNxjEuRGi3W87OgcSt1Ve++PIp9rbT/CR3Ydd/t7Sv08ElQ/bpHaS7YB/W5SpOMEcnj0ZG0LtNdX3t9337CWZk4La5DfoAHitDyH4F9H0Zr09ax6+xIw8RwV0TdNp02jbqsQOK2V3KXBlfn7CnjxdkHvJc/FHGFYs6MhrzpMOrXrLem/BLaU1quZ5svbE6JKFr1g/Hmvf4FpabqEdunqtUUvEfhpO0fFWFfVR842l+bs82TWS/kP7Q+yFHyeaOk9Guxn5/RGbide2Bt9rj5I4/7LXXBzZZ7R2hDDr3nxk+SK5pTVT7X0jt4NA423KXpGtHHb2VtK7d11/ZJEkzJwW1yG/Z1eK0/iOPIuo+jUd3jY9fL7ZHVtBJTkOvq3Obca+B4LdCcZrQp8zZ+Rs+Smnw7pLh7mS2DYsXnk5PK3HZfoPStFtW7xRfbI2w730N3W7n4/8ASZuo50R5hxzDX0lRLTyAgxuLde9l+a4dBbY+tdFXNTipIoLIOEmjZuR+dGPQbDX3a5oDRM0FzXAagZGjWHdIuOpV1+C9d6v4E+nMWm7M2RQYhDUMEkEjJWn5THB46jbYehV8oyi9JInRkpLVMyl4ZGus93xKH049lIp+z+0fkQs7qLzNQYZTctPFD+UkZH9N4b71aTluxbKytaySPUMMbWNDWizWgNAGwNAsAFzjer1L9LTgfaHpRs8NG2TDTIdsUkbge07kyP4/qUzBlpbp4kTMinXqahyUxA01bTzDVoyNDuw46L/4XFWl8N6torKZbs0zduc/zTU9Ufto1T4nbR++4tsrsmefHbCr4pVzPROXGLmiw2WZhs/Raxh3h8lmhw6rk+pUGPXv2pMu7p7lbZoDDKM1E8UA2yyMjvw03Bt/ruryct2LfgU0FvSSPTtJTsiY2OMBrWNDWgbA1osB3LnW9Xqy/S0WiO5eHpq7PfhoMcFUBzmuMLjxa4Fzb9Ra76RVjs+fFxK/OhwUiq5qcVdT4iyO/MnBicN2lYuYevSFv2ipObXvVa+BHw57tmniZOeXzkPQR/akWOB2XvMs7rmXmR+OTeh/mNWO0OovM9wOszc6qS1NG54sQMuIclfmwRtbb89/PcfWCzuVxgQ0r3vEqM2etmngSeY+iDpqicjWxjI2n0hcXezate0ZcIxNmBHi2bfVWWYQGmc9lC1lXDMBYyxlp6TG4a+uzwPUFa7PlrFrwKvOjpJMg813nan/AHvsJFvzOxl995pxe2X33HoB7gBc7ALqjLlvRammKwGaR8rtZe4uPrN7erZ6ldQ9WKSOFsu35ufiXDN/hED2Plkja97ZLNLhpWGiDqB1bSdah5dkk0ky82NVXZCU5LVp/RF5UEvwgOmqpmStLJGte07Q4Bw7ivU3F6ownCM1pJao1TlJhrIqqVkbdFoIsBsF2A7+klW1M3KCbOPzlGvIlGPBInc3M5ZLJDue3TA/OabHvB/hWjMjqlIn7Fv/ALkq33rX4E7lLUkubHuHOPWdn9dK1Y8eG8RfSLKbnGhPguL+h1ZOU4dIXn5A1do//Cvb5aR0NHo7jqd8rH+lfuyzWUM7UEICm4nBycz2jZe46jrVhXLWKZ862pQqcqcFy5r3k5k5UaUZadrDb9k7Peo18dJa+J0/o/kuzHcJc4v9u4gK6flJHP4nV2RqClQjux0OTz73fkTsfjw8lyLDk7Dow6W9xJ9QNh4KJfLWWh1+wKVDEUu+Tb93JEqtJdnDmgix3proeSipJplFlZouc3gSO42VnF8EfL769yycPBtfDgWvA59OBt9ou3uOr6rKBdHSTO92Pe7cSLfNcPgVvEfhpO0fFTK+qji9pfm7fNkzkx5D+0PsqPk80dJ6NdjPz+iIfFKnlZXO3Dmjsj+rqRXHdic9tTKeRkylrwXBeSJ3J2nDYtPe8nuBsPf3qNfLWWh1GwMdV43SNcZfJcF/JLLQXp0VsAkjc07xq69yyhLdepGy6FfTKt96/wDwpTSQQRqIN+ohWL4nzWMpQkmuDT+Ra4cTYWgk2JAJ67KA6Xqd/TtSqVcZPm0iNytyOpsSaDIDHK0WZKy2kB81w+U2+49NrLOnInU+HLwJt1EbOfM1TjmbPEKa5jaKpg3xan26Yzrv0N0lZV5tcufAr7MOyPLiVelqqiklvG6SnkbqNi6Nw6HN4dBUmUY2LjxRHUpQfDgbezd5wDWOFLVWE1joPA0RJYXILdz7AnVqNjsVXlYvR+tHkWWNlb/qy5nznu+JQ+nHspF7s/tH5DO6i8zVmSnnCk/WYPbNVlf2cvJ/IrqO0j5o9Lhc8XxygKnnU80z/uvbMUnD7ZffcRsvsmef721q8KbvPQOc0/8ASKjqj9tGqPF7dF1k9izz67YVelKuZu3PC1xwxhGwTRl3VoPHiQqbB7UtczsjTeHQSyzMjhvyjnBrLODDpnZZxIsfWrabSi3LkVcU29FzLb/c/H/mzf8AlM/1FG/EY3s+H/CT0OR9tfyP7n4/82b/AMpn+on4jG9nw/4OhyPb8V/J1z5D45INGSOR422dURvF+NjIvVk465P9jx4975r91/Jl5NZB4nDW08skGgxksb3O5SI2a1wJNg4k6lhdlVSraT+ZnTjWxmm18hnojIxFrtzoGW9T5AfcmA/7XvPc5euvIyMyR/52YfoPCRn3rHaHUXmMDrvyN0KpLU89ZzGkYtU3+dGfVyMdle4nYxKXL7VlyzG+RVdqLweoe0ecSVgcmbTVcWAQGpc+nl0nZm8YlZ7O5S9xXZ/6StZqoycWgI+SJXHq5Jw/9gpGY9KWR8Ra2o3zVs0o3Ab2uHeFSrmi1tTcJJeDNXinVrvHzve0LdkO4NZIzfpB3qIA9yh5S9ZM6fYFicJw79foWhRToQgOCgNdY8BJUyuGsaVvogN9ysquEEjhNo2qeVNrlr8jJyRgtVNPBru61veFjkP1CTsV65a8mSGO/GHfs92iFjR1EQ9u6/jZa+C+R0UbZjfktPp0SR1XWU9z9RHw4Zkk/wANve3den1Mnkqz9L9I/etf9om9Ftf/AD+P/RyVZ+l+kfvXutXsHRbX/wA/j/06ZKGocbuY9x4nWfrWSsrXJkezZ+fZLenCTft4/Uk8CppI+UL2ltwLX6NJabpqWmjLrYmLfjq12xa1S0195ABSjkUW/BPgGdR+0VAt67PoWx/yVfl9WZy1lmEBSa74WTtu+0VYw6qPmmd+Zs/2fzJ7Jn4J3bPgFFyOsdX6OP8A/ml/t9EQWI/DSdo+Kk19VHL7S/N2ebJnJr4N/a/9VoyOsjo/Rz8vZ5/RFeUo5B8+JnQR1WiNDlNHdYkC3RrWqTr14ltRXtJ1p1b273aPhp8Ts5Os/S/SP3rzWn2G3otr/wCfx/6OSrP0v0j96a1ewdFtb/P4v+TH/s2f8m5ZdLDxIj2Xmvj0bPsYdP8AMd3L3pYeJl/TM3/wy4KvPoQsgKvl/k7T1lJI+RobJFG98ctrOaWNLrE72m2sHxUjGulCaS5PuI+RVGcHr3GjMm3ubWUxZqdy8VrceUbqVzbo65a+BUVddG1s93xKH049lIq3Z/XfkWWd1F5mrMk/OFJ+swe1arK/s5eT+RXUdpHzR6XC54vjlAVPOp5pn/de2YpOH2y++4jZfZM8/HYrwpu89BZzPNFR2Y/bRqjxe3Rc5PYs8+u2FXpTLmeksqcI/DqCWnHlPYCy+r8a2zmXPDSaPUVz1NnR2KRe2Q363E87U8r6eZr7Fr4ZA6x1ESRuvY8NbVfSSnHTxKRawl5HpfB8Sjq4GVERuyRocOg72npBuCOhc9ODhJxZfQmpx3kZqxMggCA1vnnwR0tPHVsFzAS2S35F9ud+y4D1OJU/AtUZOD7yDm170VJdxrzILHG0FdHM/wCDdeOQ8I3253qcGnqBU/Kq6StpELGs6OxNnoiN4cA5pBBFwQbgg7CDvCoS6TNNZ6cKMdVHVAc2ZgYT+ljvt62lv0SrbZ9icXHwKzOg95SOMy2KNiqpadxty7AW9MkRJ0estc4/sptCDcFLwPMGaUnF95ulVJanBKA0hnixVs9c2FhuIGaLvSvOk4eoBnrurfBg417z7ypzZpz0XcSGZLCi6earI5rG8i07i95DnW6QGt+msdoWcFD3mzBhxcjb5VUWRSMWoeSlc22onSb2T92xTq56xPn+0sd4+RKPc+K8n/B10MzoXh7d20cW7wVlJby0NOJlzxrVZH3rxRdKOqbK0OYfVvB4FQZRcXozvcXKrya1ZW/v2mQsSSQ2O4pybTGw887SPkj71urr14sotr7UjRF1VvWb/YqnJKZqcbvFgyUo7F0p7I8T7lGvl3HUej2O/Wufkvr/AAfeUtNYtkGw809e73r3Hl+k0+keK96N68n9DoydqAyQtOx41dobPesr46x1RG9H8lV3uuT4S5eaLOFDO2FkAsgPibyT1HwXq5mu3qS8mUZqsj5ci34J8AzqPiVAt67PoWx/yVfl9WZy1lmEBSa74WTtu+0VYw6qPmud+Zs/2fzJ7Jn4J3bP2Qo2R1jqfRv8tL/b6IgsR+Gk7R8VIr6qOY2l+bs82TWS/kP7Q+yFHyOaOk9Guxn5/RERitMYpXN3HnDqKkVy3o6nP7UxXj5Mo9z4ryf8E1k5UB0WhvYT9Em4Ua+OktTpvR/JVmP0ffH5PkS60F8LIBZALIDUtFnRnpJH09bFyxjc5mm20UhDXEAuYRouJttFlZPCjNKVbK9ZcoPSaJb/AIvUVvgaj6MXjprD+n2eKMvx0PBlVywzkS10ZpqeMwRv5rrnSkeD8nVqaDvAuTx2hSKcONb3pvU0XZbs9WKJPNlkLM2ZtbVsMQZrijcLPL9z3N+SBuB13sdVtevLyouLhD4meLjNPfkS2e74lD6ceykWvZ/aPyNmd1F5mrck/OFJ+swe2arK/s5eT+RX0dpHzR6XC54vjlAVLOqf+kz9cXtmKVh9svvuI2X2TPP52K7KY9A5zPNFR2Y/bRqjxe3Rc5PYs8+uOoq9KZcz1XF5I6h4LmWdCuRr7ODm9/DHGqpLNmPlsPNbJbeD8l/1Ho2qbjZfRrdlyIeRi7/rR5mv8Hx3EcEkLCx0bSbuhmaQxx2aTTx/OabHpU+dVWQtdfgQ4WW0PTQtjc8nN10nO6J+b9i6ivZz1637EhZ/+JP5IZU4lXzhz6QQUui67zpA6Vrt0XOI0xu5rd60X01Vx4S1Zvptsslxjoi8qISj4lja5pa4BwIIIIuCDqII3hOQa1NPZYZsJo3GWgHKxnXyV/xjOhhPlt+vrVrRnJrSzn4lZdhtPWBAYPlfiWFfidYaP8GoY6w7N7Ob1A26Fvnj1XcfkaYX21cDaOFObj+F3qWNZyjnAaF+Y9jiGvbff95CrZ641vqssI6X1+saqx/JCvw2TTLXOa06TJ4gS0WNw4ka4z1+olWdeRXatP2K6zHsrev7k5hmdqsjaGzRxVBGrS1xOPS7RuCeoBaZbPg3rF6G6ObNcGtT4xXOvWzNLIWR099Wk28j/wBku1DuKQwIResnqeSzZyWiWhF5OZDV2IP0nNdDGTd00oIJvrJa0855PHZxK2W5Vda4cX4I11407HqzeeB4TFRQMp4RZjBv1kuOsucd5J1qmssc5bzLaEFCO6jPWJmYeI0LZm2OojyTwP3LOE3FkHPwYZde7Lg+5+BWKugkiPObq+cNY79ykqyLOJytnX4z9ePDxXI+KSpfE7SYbcd4I6Qkt2S4mGJlW409+t+fh8CTqcec5tmDRJ2nbbsrVGpJ6susnb8517tUdH3vw8iHPErfvI5yWrerMygwx8x2aLd7j7uKwlakWeDsu7KaemkfF/Rd5aqeERtDGiwGxRW9XqdxTVCqChBcEKiFr2lrhcHaibT1QuphdB1zWqZVq/DJITcXc3c4buvgelToWqS48zhs7ZN2JLejxj3Nc15+HmZVHj7mi0g0+kaj6wtcsdPiidiekU4R3bo73tXBmQ/KJvyWOJ6SAsPw772S5eklXKEG37iRw6pfIzSe3Q16geHHWtU4qL0TLjAybMivfshu8eC9h3zeSeo+CxXMk29SXk/kUZuxWR8uRb8E+AZ1HxKgW9dn0LY/5Kvy+rM5ayzCApNd8LJ23faKsYdVHzXO/M2f7P5k7kz8E7tn7IUbI6x1Po3+Wl/t9EQeI/DSdo+KkV9VHMbS/N2eZNZL+Q/tDwUfJ5o6T0a7Gfn9EZuJ0DZ222OHkn3dS112OD1LPaOz4Zle6+Elyf33FadHNTPvYtI2Ha0jr3hTNY2I4yVeVs63e00a7+5krDlELc9hv+adX1rQ8Z9zLyr0lhp/cg9fZyOXZQF2qOMuPAn3C6fh9OszN+kO+92mpt+f8ak1E4loJFiQCRwPBR2dFW3KKbWjPteGZj1VFFKLSxskHB7WvH1heqUlyZi4p80RcmR+Gu20kHqja3wC2K+1fqZg6a/AzKDA6SnN4IIojxZG1p7wLrGVk5c2ZRrjHkiQWBmY9ZQwzgNmjZKAbgSNa8A2tcAjbrK9UnHkzxxT5mNFgNGxwc2mga5pBaREwEOBuCCBqKyds3wbMejgu4kAsDM5QHVVU0crSyVjZGm12vaHtNjcXB1bQvU2uKPGk+DMD+7tD/2tP/kx/csuln4sw6KHgZ88DJGlj2te07WuAc021i4OrcsE2uKM2k+DMT+w6T/t4P8AKZ9yz6SfizHo4+BngLAzOUB1ywteLOAcODgHDuKJtcjxpPmY0eE0zTpNhiaeIjYD32WW/LxPNyPgZixMjlAEAQHXLC14s4Bw4EAjuKJtcjxrUQQMjGixrWDg0BouegL1tvmEkuR9leHphz4TTSG74Ynni6Njj9YWSnJcmzFwi+4+qfDIItccUcfZY1vgEc5PmwoRXcZaxMggCAIDrqJAxpc7YBc9SGu2ca4OUuSKfVTco4usG8AABq9696Q4TKs6exz009iJ7DsKi5NrnAPLgDc9O4L3fZ0uDsrG6GMpx3m+PEzGYfE3WGNv1LzeZPhgY0HrGC+BkgLwlnKAIDiyHhjyUETtbmNPqCyU5LvItmDjWPWdafuOYaKNmtrGtPEAX70c2+bPasKip61wS9x3rElBwvqQ8a1WjMQYXB+Tb3LPpJeJB/peH/8AWvgZEMTWANaLAbAFi3rzJddUKoqEFol3HYvDYcFAYrsOhJJLGknWTbeVn0kvEhT2bizk5SrWr9h3QU7IxZgDRtsOKxcm+Zvpx66Y7tcdF7Dpfh0LiSWNJOsm29ZKyS5M0T2dizk5SrTbO6npmRghjQ2+s24rFyb5m6jGqoWlUUl7DtXhvPlzQdRF+vWvdTGUVJaNGMcNhP8Aht7gsukl4kR7NxW9XWvgd0MDGCzWhvULLFyb5m+qiupaVxS8lodq8NwQBAEAQBAEAQBAEAQBAEAQBAEAQBAEAQBAEAQBAEAQBAEAQBAEBG4+78Tbi4D1bfctV0t2JWbWb/D6eLRW7KL0py24Z1FickQ0dThuvtHUVmsjQssXaFtEdzml+xnNx7izud/ss/xK8Cetsrvh+59f2835h7wn4mPgZf1mH/lj+3mfMd3hPxMT3+s1/wDl/sdjMciO0Ob6r+BWSyIG2O1qHz1XuM2CqZJ5Dg7x7ltjOMuTJtWRXb1Hqd6yNwQBAEAQBAEAQBAEAQBAEAQBAEAQBAEAQBAEAQBAEAQBAEAQBAEAQBAEAQBAEAQBAEAQBAEAQBAEAQGHi0BkiIG0ax6lpyIuUHoRM2l20uKKxZUzsOZ3BZedKNwWTpRuCy96UbgsnSjcFk6Ubhy0kG41HiNSK7TijKKcXvLmWPCK0yts7ym7ekbirbGv6WPHmjosLIdsNJc0Z6kk0IAgCAIAgCAIAgCAIAgCAIAgCAIAgCAIAgCAIAgCAIAgCAIAgCAIAgCAIAgCAIAgCAIAgCAIAgCA4KAj6zCmSG45h6Nh9ShX4ULOMeDIV+FCziuDI6TCJRss7qNvFV08C9cuJCls+xcuJ0uoJR8g+PgtDxshfpZqeHav0nwaST5jvolYOq5fpfwMXjWL9LOt0ZG0EdYIWqTnHmjB0yXNHFlj0hjuCy86QbhIYGbSnpafEKy2ZZra17CdgJqx+RYFfFwEAQBAEAQBAEAQBAEAQBAEAQBAEAQBAEAQBAEAQBAEAQBAEAQBAEAQBAEAQBAEAQBAEAQBAEAQBAEAQCyAWQBAcEICHxuBrdFwABN721XXPbarrrUZxWjZByqo8GiLsqHpCHuErgcGsvPUPer/AGLU3vWvlyX1JuJVo3ImF0BNCAIAgCAIAgCAIAgCAIAgCAIAgCAIAgCAIAgCAIAgCAIAgCAIAgCAIAgCAIAgCAIAgCAIAgCAIAgCAIAgCAIDqnqGsF3G3j6go2Tl048d62Wnz9yPG0iBrKgyuvsGwBcPnbRll2a6aLuX33kWzWbO6kw1z9bua3uJ+5TsDY9t73rfVj+7/gQo15k3GwNAAFgF2Fdca4qMVokSktFoj6WZ6EAQBAEAQBAEAQBAEAQBAEAQBAEAQBAEAQBAEAQBAEAQBAEAQBAEAQBAEAQBAEAQBAEAQBAEAQBAEAQHVOSBq1KNlSlGGsXp9+0EZLWyDY76h9y5TK2vl1v1Zfsv4MdTrFXI7UXEdVh7lFr2rmXvdlY15aL6AyocPY7W4uPWVbY2xaLnv2yk37X/AMG6mZkVKxnktA6dp71eY+z8bH7OCT8e/wCJ6kkdylnoXoCA4QBAEAQBAEAQBAEAQBAEAQBAEAQH/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10" name="AutoShape 18" descr="data:image/jpeg;base64,/9j/4AAQSkZJRgABAQAAAQABAAD/2wCEAAkGBxAPEBUQEBQVEBUUFxcUFRYUFRUQFRgQFRQYGBYVFRQYHSggGRolHRQUIzEhJSkrLi4uFx8zODMsNygtLi0BCgoKDg0OGhAQGzQmICU0NDQsLCwsLCwsLCwsLCwsLCwsLCwsLCwsLCwsLCwsLCwsLCwsLCwsLCwsLCwsLCwsLP/AABEIAHQBsgMBEQACEQEDEQH/xAAcAAEAAgIDAQAAAAAAAAAAAAAABQYEBwEDCAL/xABPEAABAwIBBwcGCAsGBwEAAAABAAIDBBEFBgcSITFBURMiYXFykbEyNXOBs8EzNEJSkqGy0RQjU2JjdIKDosPwFRZDk9PhFyQlVJTC8dL/xAAbAQEAAgMBAQAAAAAAAAAAAAAABAUCAwYBB//EADoRAAICAQEEBggFBQEAAwEAAAABAgMEEQUSITETMjNBUXEGImGBkbHB8BQ0QqHRFSNicuFSQ1PxJP/aAAwDAQACEQMRAD8A3igCAIAgNd57XEUUNiR+PGw2/wAKRTtn9o/IhZ3UXmauyVlca+k5x+Mwbz+VarK5f25eT+RX0v8AuR80elAufL05QBAEAQBAEAQBAEAQBAaNzy+ch6CP7UiuMDsveVOb1zLzI/HJvQ/zGrHaHUXme4HWZudVJahAEAQBAalz6eXSdU3jErPZ/KXuK7P5xKvmu87U3732Eik5nYv77yNi9qvvuPQSoy6CAIAgCAIAgCAIAgCAIAgCAIAgCAIAgCAIAgCAIAgCAIAgCAIAgCA11nu+JQ+nHspFP2f2j8iFndReZqzJPzhSfrMHtWqyv7OXk/kV1HaR80elwueL45QBAEAQBAEAQBAEAQBAaNzy+ch6CP7UiuMDsveVOb1zLzI/HJvQ/wAxqx2h1F5nuB1mbnVSWoQBAEAQGpM+nl0nZm8YlZ7O5S9xXZ/6SsZrvO1N+99hIpOZ2L++8jYvar77j0EqMuggCAIAgCAIAgCAIAgCAIAgCAIAgCAIAgCAIAgCAIAgCAIDHrq6KnYZJntiYNrnuDR1XO/oXsYuT0ijGUlFatlOrM6mGxmzDLN0sjsP4y1So4Nr58CNLMrR10+djDnGzhPH0ujaR/A4lZPAtXgI5tbLZg2N01YzTppWygbbGzh2mHnN9YUWdcq3pJaEiFkZrWLKXnu+JQ+nHspFM2f2j8iLndReZqzJPzhSfrMHtWqyv7OXkyup7SPmjfuJ5WUFKS2apja4bWg8o8dbGXI7lRwosnyRcyurjzZHNzj4STb8J74pgO8sWz8Hcu75GCyqvEncMxmmqhenmjmttDHBxHW3aPWtMq5w6y0NsbIy6rM9YGZg41isdHA+omvoMtpaI0jznBosOtwWUIOclFGE5qEd5lUOdXDf03+X/upP4G00fjKi8NNxfiohKOUBHYnjlJS/GJ44jwc8BxHQ3aVnGqc+qjCVkY82RsOXOFvNhVRjtXjHe4ALY8a5fpMFkVvvJ+CdkjQ9jmvadjmkOB6iFpaaejNqafI7F4emjc8vnIegj+1IrjA7L3lTm9cy8yPxyb0P8xqx2h1F5nuB1mbnVSWoQEdjGOUtG3SqZWRA7ATdxt81g1u9QWcK5zekUYTsjBayZVZ862GtNm8tJ0tjsP4yCpKwbWR3mVo7qPOhhkhs58kN98kZt6yzSt615LCtXtPVmVMqGeauinNI+F7ZWls3OY4PG2LeFKwIyjvJrQjZslLd0ZA5rvO1N+99hIt+Z2L++80Yvar77j0EqMuggKnlDl9R0bjGCZ5BqLYrEA8HPOodQuRwUqrEssWvJe0iW5ldb05sptXnYqifxVPEwfnufKfq0VLWz498iI9pPuRjR51MRB50dOR2JB9fKLJ7Pr8WYraM+/QmcNzstJtU0zmj50Tw/wDgcB4rTPZ7/SzbHaMdfWRfMFxymrWadPIJANo1tc3tNOsKFZVOt6SROrthYtYsklrNoQBAY0tfE3U57QesLNVyfJESzPxq3pOxJ+ZzDWRv8l7XdRF+5eOElzRlVmUW8ITT95kLEkhAEB1zTNYLucG9ZAXqTfI12XV1rWckvMxTi0H5QfWfcs+in4EJ7Wwl/wDIjthr4nmzXtPRfX3LFwkuaN1OdjWvSE0/eZKxJYQEdLjELXFpJuDY80nWtqpk1qiqt2ziVTcJt6rhyZk0dYyYEsJNjY3BGv1rCUHHmSsTNqyouVT1S9mhkLElny5wAuSB16kPJSUVq3wMU4lCNXKN77rPo5+BCe0sRPR2L4mRFOx+trg7qIKxcWuZJqvrtWtck/J6nYvDaEB5zy2ykkxCpc8k8kxxbCz5IYDYOt851rk9NtgV9j0qqHtKS+52S9htHJvNnRQRtNSz8JlIBcXE6AcRra1gsCBxNz1bFW25tkn6r0RPqxIRXrcWSNbm8wuUfFxGeMbnx29QNu8LXHLuj3myWLU+4r+F5u5MPxGCop5DLCHOEgdZsjWmNw12sHtuRuG7VvW+eWrKnGS4mmGM67FKL4Hbnu+JQ+nHspE2f135Hud1F5mmWuINwbEawRqIPQVbFSi9ZGZt5a6ITzP/AAeJ2tgDdKR7fnC+preBN78LWKhX5ire7Fasm04jmt6XBFqkzP0lubPODxPJuHcGDxUZbQn4IkfgYeJrvKfJ2pwiobd513dFNHeO9tu+7XC4uL7xtU6m6F8eXmiFbVKmRs3Nllq6uBpqkjl2DSDtQ5SMaiSPnC4vxvfiq/Lxuje9Hl8ifi5HSLSXMlM5/mmp6o/bRrVidtH77jZldkzz47YVfFKj1VF5I6h4LmWdCuRqzOJnDex7qShdolvNlmGs6Q2sj4W2F3HZa11ZYuImt+fuRX5OVo92BAZHZAz4mPwmaQxROJs8jTkkO8i52X+Ub7Ni3X5UavViuPyNVONK1b0mWavzPxaB5CokD93Kta9pPA6IBHXrWiO0Ja+sjfLAjpwZQaesr8FqnRtJhe085h50TxuJbsc0jeNfUVNcK8iOpD3rKJaG78j8posSpxMwaDwdGSO9yx9uO9p2g+8FU11Lqloy1puVkdUarzy+ch6CP7Uis8DsveV+b1zLzI/HJvQ/zGrHaHUXme4HWZudVJalay8ynGG0pkbZ0rzoRNOzStrc781o19w3rfj09LPTu7zRkXdHHXvNGU0NVidWG6Rmmmd5Tzu2kk/JaBc2GwDUNyuZOFMNeSRUrftn4s2zheaihjYOXMlQ+2s6Ribf81rdduslVk86xv1eCLGGFBLjxPjGM09HIw/gzn07xsu4ysJ/ODud3HvXsM6xP1uInhQa9XgadxGhkppnwSt0XxnRcOniDvBFiDwIVrCanFSXeVc4uL3WWLNd52pv3vsJFozOxf33m7F7ZffceglRl0UDONlI9n/J07i1xF5XjUQ07GNO4kayeBHFT8ShP15FPtHN3H0UOfeay/BLKz3il6Q2Bkrm8hmpxLV8ox7yS1rSGWj3aQIOs6z1EKvuzGpaQLrEwVOves11fyJj/hnQcZvpt/8AytP4632fAk/02n2/Eo+WOSv4DPZgcYXgFjna+dbnNJA2319R61Ox7+kjx5lRm0OifDk+RFYXPLSytmhcWPb3Eb2uG9p4LbZGNkd2RHryJVy3ovibvyfxVtZA2Zuq+pzfmvHlN/rcQqS2t1ycWdPjXq6tTX2zNqJmsaXONgNqwSbeiMr7oUwc5vRIq1dickx0RdrTqDRtPXxU2FUYLVnD5u1b8uW5DhF8kub8zMpcnyRd7tE8AL26ysJZC7kT8f0clKOts9H4JHTX4I+MaTTpgbdViOnpXsL0+DI+bsG2iPSVveS9zXt9owvGHRkNkOkzidZHTfeEspT4obN23ZS1C56w8e9Fna4EXGtQztU01qiNxjEuRGi3W87OgcSt1Ve++PIp9rbT/CR3Ydd/t7Sv08ElQ/bpHaS7YB/W5SpOMEcnj0ZG0LtNdX3t9337CWZk4La5DfoAHitDyH4F9H0Zr09ax6+xIw8RwV0TdNp02jbqsQOK2V3KXBlfn7CnjxdkHvJc/FHGFYs6MhrzpMOrXrLem/BLaU1quZ5svbE6JKFr1g/Hmvf4FpabqEdunqtUUvEfhpO0fFWFfVR842l+bs82TWS/kP7Q+yFHyeaOk9Guxn5/RGbide2Bt9rj5I4/7LXXBzZZ7R2hDDr3nxk+SK5pTVT7X0jt4NA423KXpGtHHb2VtK7d11/ZJEkzJwW1yG/Z1eK0/iOPIuo+jUd3jY9fL7ZHVtBJTkOvq3Obca+B4LdCcZrQp8zZ+Rs+Smnw7pLh7mS2DYsXnk5PK3HZfoPStFtW7xRfbI2w730N3W7n4/8ASZuo50R5hxzDX0lRLTyAgxuLde9l+a4dBbY+tdFXNTipIoLIOEmjZuR+dGPQbDX3a5oDRM0FzXAagZGjWHdIuOpV1+C9d6v4E+nMWm7M2RQYhDUMEkEjJWn5THB46jbYehV8oyi9JInRkpLVMyl4ZGus93xKH049lIp+z+0fkQs7qLzNQYZTctPFD+UkZH9N4b71aTluxbKytaySPUMMbWNDWizWgNAGwNAsAFzjer1L9LTgfaHpRs8NG2TDTIdsUkbge07kyP4/qUzBlpbp4kTMinXqahyUxA01bTzDVoyNDuw46L/4XFWl8N6torKZbs0zduc/zTU9Ufto1T4nbR++4tsrsmefHbCr4pVzPROXGLmiw2WZhs/Raxh3h8lmhw6rk+pUGPXv2pMu7p7lbZoDDKM1E8UA2yyMjvw03Bt/ruryct2LfgU0FvSSPTtJTsiY2OMBrWNDWgbA1osB3LnW9Xqy/S0WiO5eHpq7PfhoMcFUBzmuMLjxa4Fzb9Ra76RVjs+fFxK/OhwUiq5qcVdT4iyO/MnBicN2lYuYevSFv2ipObXvVa+BHw57tmniZOeXzkPQR/akWOB2XvMs7rmXmR+OTeh/mNWO0OovM9wOszc6qS1NG54sQMuIclfmwRtbb89/PcfWCzuVxgQ0r3vEqM2etmngSeY+iDpqicjWxjI2n0hcXezate0ZcIxNmBHi2bfVWWYQGmc9lC1lXDMBYyxlp6TG4a+uzwPUFa7PlrFrwKvOjpJMg813nan/AHvsJFvzOxl995pxe2X33HoB7gBc7ALqjLlvRammKwGaR8rtZe4uPrN7erZ6ldQ9WKSOFsu35ufiXDN/hED2Plkja97ZLNLhpWGiDqB1bSdah5dkk0ky82NVXZCU5LVp/RF5UEvwgOmqpmStLJGte07Q4Bw7ivU3F6ownCM1pJao1TlJhrIqqVkbdFoIsBsF2A7+klW1M3KCbOPzlGvIlGPBInc3M5ZLJDue3TA/OabHvB/hWjMjqlIn7Fv/ALkq33rX4E7lLUkubHuHOPWdn9dK1Y8eG8RfSLKbnGhPguL+h1ZOU4dIXn5A1do//Cvb5aR0NHo7jqd8rH+lfuyzWUM7UEICm4nBycz2jZe46jrVhXLWKZ862pQqcqcFy5r3k5k5UaUZadrDb9k7Peo18dJa+J0/o/kuzHcJc4v9u4gK6flJHP4nV2RqClQjux0OTz73fkTsfjw8lyLDk7Dow6W9xJ9QNh4KJfLWWh1+wKVDEUu+Tb93JEqtJdnDmgix3proeSipJplFlZouc3gSO42VnF8EfL769yycPBtfDgWvA59OBt9ou3uOr6rKBdHSTO92Pe7cSLfNcPgVvEfhpO0fFTK+qji9pfm7fNkzkx5D+0PsqPk80dJ6NdjPz+iIfFKnlZXO3Dmjsj+rqRXHdic9tTKeRkylrwXBeSJ3J2nDYtPe8nuBsPf3qNfLWWh1GwMdV43SNcZfJcF/JLLQXp0VsAkjc07xq69yyhLdepGy6FfTKt96/wDwpTSQQRqIN+ohWL4nzWMpQkmuDT+Ra4cTYWgk2JAJ67KA6Xqd/TtSqVcZPm0iNytyOpsSaDIDHK0WZKy2kB81w+U2+49NrLOnInU+HLwJt1EbOfM1TjmbPEKa5jaKpg3xan26Yzrv0N0lZV5tcufAr7MOyPLiVelqqiklvG6SnkbqNi6Nw6HN4dBUmUY2LjxRHUpQfDgbezd5wDWOFLVWE1joPA0RJYXILdz7AnVqNjsVXlYvR+tHkWWNlb/qy5nznu+JQ+nHspF7s/tH5DO6i8zVmSnnCk/WYPbNVlf2cvJ/IrqO0j5o9Lhc8XxygKnnU80z/uvbMUnD7ZffcRsvsmef721q8KbvPQOc0/8ASKjqj9tGqPF7dF1k9izz67YVelKuZu3PC1xwxhGwTRl3VoPHiQqbB7UtczsjTeHQSyzMjhvyjnBrLODDpnZZxIsfWrabSi3LkVcU29FzLb/c/H/mzf8AlM/1FG/EY3s+H/CT0OR9tfyP7n4/82b/AMpn+on4jG9nw/4OhyPb8V/J1z5D45INGSOR422dURvF+NjIvVk465P9jx4975r91/Jl5NZB4nDW08skGgxksb3O5SI2a1wJNg4k6lhdlVSraT+ZnTjWxmm18hnojIxFrtzoGW9T5AfcmA/7XvPc5euvIyMyR/52YfoPCRn3rHaHUXmMDrvyN0KpLU89ZzGkYtU3+dGfVyMdle4nYxKXL7VlyzG+RVdqLweoe0ecSVgcmbTVcWAQGpc+nl0nZm8YlZ7O5S9xXZ/6StZqoycWgI+SJXHq5Jw/9gpGY9KWR8Ra2o3zVs0o3Ab2uHeFSrmi1tTcJJeDNXinVrvHzve0LdkO4NZIzfpB3qIA9yh5S9ZM6fYFicJw79foWhRToQgOCgNdY8BJUyuGsaVvogN9ysquEEjhNo2qeVNrlr8jJyRgtVNPBru61veFjkP1CTsV65a8mSGO/GHfs92iFjR1EQ9u6/jZa+C+R0UbZjfktPp0SR1XWU9z9RHw4Zkk/wANve3den1Mnkqz9L9I/etf9om9Ftf/AD+P/RyVZ+l+kfvXutXsHRbX/wA/j/06ZKGocbuY9x4nWfrWSsrXJkezZ+fZLenCTft4/Uk8CppI+UL2ltwLX6NJabpqWmjLrYmLfjq12xa1S0195ABSjkUW/BPgGdR+0VAt67PoWx/yVfl9WZy1lmEBSa74WTtu+0VYw6qPmmd+Zs/2fzJ7Jn4J3bPgFFyOsdX6OP8A/ml/t9EQWI/DSdo+Kk19VHL7S/N2ebJnJr4N/a/9VoyOsjo/Rz8vZ5/RFeUo5B8+JnQR1WiNDlNHdYkC3RrWqTr14ltRXtJ1p1b273aPhp8Ts5Os/S/SP3rzWn2G3otr/wCfx/6OSrP0v0j96a1ewdFtb/P4v+TH/s2f8m5ZdLDxIj2Xmvj0bPsYdP8AMd3L3pYeJl/TM3/wy4KvPoQsgKvl/k7T1lJI+RobJFG98ctrOaWNLrE72m2sHxUjGulCaS5PuI+RVGcHr3GjMm3ubWUxZqdy8VrceUbqVzbo65a+BUVddG1s93xKH049lIq3Z/XfkWWd1F5mrMk/OFJ+swe1arK/s5eT+RXUdpHzR6XC54vjlAVPOp5pn/de2YpOH2y++4jZfZM8/HYrwpu89BZzPNFR2Y/bRqjxe3Rc5PYs8+u2FXpTLmeksqcI/DqCWnHlPYCy+r8a2zmXPDSaPUVz1NnR2KRe2Q363E87U8r6eZr7Fr4ZA6x1ESRuvY8NbVfSSnHTxKRawl5HpfB8Sjq4GVERuyRocOg72npBuCOhc9ODhJxZfQmpx3kZqxMggCA1vnnwR0tPHVsFzAS2S35F9ud+y4D1OJU/AtUZOD7yDm170VJdxrzILHG0FdHM/wCDdeOQ8I3253qcGnqBU/Kq6StpELGs6OxNnoiN4cA5pBBFwQbgg7CDvCoS6TNNZ6cKMdVHVAc2ZgYT+ljvt62lv0SrbZ9icXHwKzOg95SOMy2KNiqpadxty7AW9MkRJ0estc4/sptCDcFLwPMGaUnF95ulVJanBKA0hnixVs9c2FhuIGaLvSvOk4eoBnrurfBg417z7ypzZpz0XcSGZLCi6earI5rG8i07i95DnW6QGt+msdoWcFD3mzBhxcjb5VUWRSMWoeSlc22onSb2T92xTq56xPn+0sd4+RKPc+K8n/B10MzoXh7d20cW7wVlJby0NOJlzxrVZH3rxRdKOqbK0OYfVvB4FQZRcXozvcXKrya1ZW/v2mQsSSQ2O4pybTGw887SPkj71urr14sotr7UjRF1VvWb/YqnJKZqcbvFgyUo7F0p7I8T7lGvl3HUej2O/Wufkvr/AAfeUtNYtkGw809e73r3Hl+k0+keK96N68n9DoydqAyQtOx41dobPesr46x1RG9H8lV3uuT4S5eaLOFDO2FkAsgPibyT1HwXq5mu3qS8mUZqsj5ci34J8AzqPiVAt67PoWx/yVfl9WZy1lmEBSa74WTtu+0VYw6qPmud+Zs/2fzJ7Jn4J3bP2Qo2R1jqfRv8tL/b6IgsR+Gk7R8VIr6qOY2l+bs82TWS/kP7Q+yFHyOaOk9Guxn5/RERitMYpXN3HnDqKkVy3o6nP7UxXj5Mo9z4ryf8E1k5UB0WhvYT9Em4Ua+OktTpvR/JVmP0ffH5PkS60F8LIBZALIDUtFnRnpJH09bFyxjc5mm20UhDXEAuYRouJttFlZPCjNKVbK9ZcoPSaJb/AIvUVvgaj6MXjprD+n2eKMvx0PBlVywzkS10ZpqeMwRv5rrnSkeD8nVqaDvAuTx2hSKcONb3pvU0XZbs9WKJPNlkLM2ZtbVsMQZrijcLPL9z3N+SBuB13sdVtevLyouLhD4meLjNPfkS2e74lD6ceykWvZ/aPyNmd1F5mrck/OFJ+swe2arK/s5eT+RX0dpHzR6XC54vjlAVLOqf+kz9cXtmKVh9svvuI2X2TPP52K7KY9A5zPNFR2Y/bRqjxe3Rc5PYs8+uOoq9KZcz1XF5I6h4LmWdCuRr7ODm9/DHGqpLNmPlsPNbJbeD8l/1Ho2qbjZfRrdlyIeRi7/rR5mv8Hx3EcEkLCx0bSbuhmaQxx2aTTx/OabHpU+dVWQtdfgQ4WW0PTQtjc8nN10nO6J+b9i6ivZz1637EhZ/+JP5IZU4lXzhz6QQUui67zpA6Vrt0XOI0xu5rd60X01Vx4S1Zvptsslxjoi8qISj4lja5pa4BwIIIIuCDqII3hOQa1NPZYZsJo3GWgHKxnXyV/xjOhhPlt+vrVrRnJrSzn4lZdhtPWBAYPlfiWFfidYaP8GoY6w7N7Ob1A26Fvnj1XcfkaYX21cDaOFObj+F3qWNZyjnAaF+Y9jiGvbff95CrZ641vqssI6X1+saqx/JCvw2TTLXOa06TJ4gS0WNw4ka4z1+olWdeRXatP2K6zHsrev7k5hmdqsjaGzRxVBGrS1xOPS7RuCeoBaZbPg3rF6G6ObNcGtT4xXOvWzNLIWR099Wk28j/wBku1DuKQwIResnqeSzZyWiWhF5OZDV2IP0nNdDGTd00oIJvrJa0855PHZxK2W5Vda4cX4I11407HqzeeB4TFRQMp4RZjBv1kuOsucd5J1qmssc5bzLaEFCO6jPWJmYeI0LZm2OojyTwP3LOE3FkHPwYZde7Lg+5+BWKugkiPObq+cNY79ykqyLOJytnX4z9ePDxXI+KSpfE7SYbcd4I6Qkt2S4mGJlW409+t+fh8CTqcec5tmDRJ2nbbsrVGpJ6susnb8517tUdH3vw8iHPErfvI5yWrerMygwx8x2aLd7j7uKwlakWeDsu7KaemkfF/Rd5aqeERtDGiwGxRW9XqdxTVCqChBcEKiFr2lrhcHaibT1QuphdB1zWqZVq/DJITcXc3c4buvgelToWqS48zhs7ZN2JLejxj3Nc15+HmZVHj7mi0g0+kaj6wtcsdPiidiekU4R3bo73tXBmQ/KJvyWOJ6SAsPw772S5eklXKEG37iRw6pfIzSe3Q16geHHWtU4qL0TLjAybMivfshu8eC9h3zeSeo+CxXMk29SXk/kUZuxWR8uRb8E+AZ1HxKgW9dn0LY/5Kvy+rM5ayzCApNd8LJ23faKsYdVHzXO/M2f7P5k7kz8E7tn7IUbI6x1Po3+Wl/t9EQeI/DSdo+KkV9VHMbS/N2eZNZL+Q/tDwUfJ5o6T0a7Gfn9EZuJ0DZ222OHkn3dS112OD1LPaOz4Zle6+Elyf33FadHNTPvYtI2Ha0jr3hTNY2I4yVeVs63e00a7+5krDlELc9hv+adX1rQ8Z9zLyr0lhp/cg9fZyOXZQF2qOMuPAn3C6fh9OszN+kO+92mpt+f8ak1E4loJFiQCRwPBR2dFW3KKbWjPteGZj1VFFKLSxskHB7WvH1heqUlyZi4p80RcmR+Gu20kHqja3wC2K+1fqZg6a/AzKDA6SnN4IIojxZG1p7wLrGVk5c2ZRrjHkiQWBmY9ZQwzgNmjZKAbgSNa8A2tcAjbrK9UnHkzxxT5mNFgNGxwc2mga5pBaREwEOBuCCBqKyds3wbMejgu4kAsDM5QHVVU0crSyVjZGm12vaHtNjcXB1bQvU2uKPGk+DMD+7tD/2tP/kx/csuln4sw6KHgZ88DJGlj2te07WuAc021i4OrcsE2uKM2k+DMT+w6T/t4P8AKZ9yz6SfizHo4+BngLAzOUB1ywteLOAcODgHDuKJtcjxpPmY0eE0zTpNhiaeIjYD32WW/LxPNyPgZixMjlAEAQHXLC14s4Bw4EAjuKJtcjxrUQQMjGixrWDg0BouegL1tvmEkuR9leHphz4TTSG74Ynni6Njj9YWSnJcmzFwi+4+qfDIItccUcfZY1vgEc5PmwoRXcZaxMggCAIDrqJAxpc7YBc9SGu2ca4OUuSKfVTco4usG8AABq9696Q4TKs6exz009iJ7DsKi5NrnAPLgDc9O4L3fZ0uDsrG6GMpx3m+PEzGYfE3WGNv1LzeZPhgY0HrGC+BkgLwlnKAIDiyHhjyUETtbmNPqCyU5LvItmDjWPWdafuOYaKNmtrGtPEAX70c2+bPasKip61wS9x3rElBwvqQ8a1WjMQYXB+Tb3LPpJeJB/peH/8AWvgZEMTWANaLAbAFi3rzJddUKoqEFol3HYvDYcFAYrsOhJJLGknWTbeVn0kvEhT2bizk5SrWr9h3QU7IxZgDRtsOKxcm+Zvpx66Y7tcdF7Dpfh0LiSWNJOsm29ZKyS5M0T2dizk5SrTbO6npmRghjQ2+s24rFyb5m6jGqoWlUUl7DtXhvPlzQdRF+vWvdTGUVJaNGMcNhP8Aht7gsukl4kR7NxW9XWvgd0MDGCzWhvULLFyb5m+qiupaVxS8lodq8NwQBAEAQBAEAQBAEAQBAEAQBAEAQBAEAQBAEAQBAEAQBAEAQBAEBG4+78Tbi4D1bfctV0t2JWbWb/D6eLRW7KL0py24Z1FickQ0dThuvtHUVmsjQssXaFtEdzml+xnNx7izud/ss/xK8Cetsrvh+59f2835h7wn4mPgZf1mH/lj+3mfMd3hPxMT3+s1/wDl/sdjMciO0Ob6r+BWSyIG2O1qHz1XuM2CqZJ5Dg7x7ltjOMuTJtWRXb1Hqd6yNwQBAEAQBAEAQBAEAQBAEAQBAEAQBAEAQBAEAQBAEAQBAEAQBAEAQBAEAQBAEAQBAEAQBAEAQBAEAQGHi0BkiIG0ax6lpyIuUHoRM2l20uKKxZUzsOZ3BZedKNwWTpRuCy96UbgsnSjcFk6Ubhy0kG41HiNSK7TijKKcXvLmWPCK0yts7ym7ekbirbGv6WPHmjosLIdsNJc0Z6kk0IAgCAIAgCAIAgCAIAgCAIAgCAIAgCAIAgCAIAgCAIAgCAIAgCAIAgCAIAgCAIAgCAIAgCAIAgCA4KAj6zCmSG45h6Nh9ShX4ULOMeDIV+FCziuDI6TCJRss7qNvFV08C9cuJCls+xcuJ0uoJR8g+PgtDxshfpZqeHav0nwaST5jvolYOq5fpfwMXjWL9LOt0ZG0EdYIWqTnHmjB0yXNHFlj0hjuCy86QbhIYGbSnpafEKy2ZZra17CdgJqx+RYFfFwEAQBAEAQBAEAQBAEAQBAEAQBAEAQBAEAQBAEAQBAEAQBAEAQBAEAQBAEAQBAEAQBAEAQBAEAQBAEAQCyAWQBAcEICHxuBrdFwABN721XXPbarrrUZxWjZByqo8GiLsqHpCHuErgcGsvPUPer/AGLU3vWvlyX1JuJVo3ImF0BNCAIAgCAIAgCAIAgCAIAgCAIAgCAIAgCAIAgCAIAgCAIAgCAIAgCAIAgCAIAgCAIAgCAIAgCAIAgCAIAgCAIDqnqGsF3G3j6go2Tl048d62Wnz9yPG0iBrKgyuvsGwBcPnbRll2a6aLuX33kWzWbO6kw1z9bua3uJ+5TsDY9t73rfVj+7/gQo15k3GwNAAFgF2Fdca4qMVokSktFoj6WZ6EAQBAEAQBAEAQBAEAQBAEAQBAEAQBAEAQBAEAQBAEAQBAEAQBAEAQBAEAQBAEAQBAEAQBAEAQBAEAQHVOSBq1KNlSlGGsXp9+0EZLWyDY76h9y5TK2vl1v1Zfsv4MdTrFXI7UXEdVh7lFr2rmXvdlY15aL6AyocPY7W4uPWVbY2xaLnv2yk37X/AMG6mZkVKxnktA6dp71eY+z8bH7OCT8e/wCJ6kkdylnoXoCA4QBAEAQBAEAQBAEAQBAEAQBAEAQH/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44" name="Picture 20" descr="http://www.nasro.org/sites/default/files/Shield%20Genie%20Logo_CMYK.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53694" y="5085184"/>
            <a:ext cx="3440805" cy="930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4811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a:t>Lesson 2 Review</a:t>
            </a:r>
            <a:br>
              <a:rPr lang="en-CA" dirty="0"/>
            </a:br>
            <a:r>
              <a:rPr lang="en-CA" sz="3600" dirty="0"/>
              <a:t>The Sacred Roles of Fathers and Mothers</a:t>
            </a:r>
          </a:p>
        </p:txBody>
      </p:sp>
      <p:sp>
        <p:nvSpPr>
          <p:cNvPr id="3" name="Content Placeholder 2"/>
          <p:cNvSpPr>
            <a:spLocks noGrp="1"/>
          </p:cNvSpPr>
          <p:nvPr>
            <p:ph idx="1"/>
          </p:nvPr>
        </p:nvSpPr>
        <p:spPr/>
        <p:txBody>
          <a:bodyPr>
            <a:normAutofit fontScale="92500"/>
          </a:bodyPr>
          <a:lstStyle/>
          <a:p>
            <a:r>
              <a:rPr lang="en-CA" dirty="0" smtClean="0"/>
              <a:t>Write a letter to your father </a:t>
            </a:r>
            <a:r>
              <a:rPr lang="en-CA" dirty="0"/>
              <a:t>or </a:t>
            </a:r>
            <a:r>
              <a:rPr lang="en-CA" dirty="0" smtClean="0"/>
              <a:t>your </a:t>
            </a:r>
            <a:r>
              <a:rPr lang="en-CA" dirty="0"/>
              <a:t>mother </a:t>
            </a:r>
            <a:endParaRPr lang="en-CA" dirty="0" smtClean="0"/>
          </a:p>
          <a:p>
            <a:r>
              <a:rPr lang="en-CA" dirty="0" smtClean="0"/>
              <a:t>With your spouse, review President Ezra Taft Benson’s 10 suggestions for fathers and mothers</a:t>
            </a:r>
          </a:p>
          <a:p>
            <a:r>
              <a:rPr lang="en-CA" dirty="0" smtClean="0"/>
              <a:t>Discuss ways you can work together and support one another in these parenting responsibilities</a:t>
            </a:r>
          </a:p>
          <a:p>
            <a:r>
              <a:rPr lang="en-CA" dirty="0" smtClean="0"/>
              <a:t>Assess if the signs of cyberbullying are evident among your children</a:t>
            </a:r>
          </a:p>
          <a:p>
            <a:r>
              <a:rPr lang="en-CA" dirty="0" smtClean="0"/>
              <a:t>Complete Home Inventory Worksheet</a:t>
            </a:r>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2</a:t>
            </a:fld>
            <a:endParaRPr lang="en-CA" dirty="0"/>
          </a:p>
        </p:txBody>
      </p:sp>
      <p:pic>
        <p:nvPicPr>
          <p:cNvPr id="8" name="Picture 7"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212976"/>
            <a:ext cx="2502201" cy="31527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myzerowaste.com/wp-content/uploads/2008/09/lett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3728" y="2276872"/>
            <a:ext cx="4873724" cy="36390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w to speak with wom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2878" y="4147009"/>
            <a:ext cx="2381250" cy="21717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dosomething.org/files/styles/blog_landscape/public/pictures/cyber%20bully%203%20final.jpg?itok=b8xLFg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32040" y="4747644"/>
            <a:ext cx="2376264" cy="1542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67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Autofit/>
          </a:bodyPr>
          <a:lstStyle/>
          <a:p>
            <a:r>
              <a:rPr lang="en-CA" dirty="0"/>
              <a:t>How </a:t>
            </a:r>
            <a:r>
              <a:rPr lang="en-CA" dirty="0" err="1"/>
              <a:t>OpenDNS</a:t>
            </a:r>
            <a:r>
              <a:rPr lang="en-CA" dirty="0"/>
              <a:t> Works</a:t>
            </a:r>
            <a:br>
              <a:rPr lang="en-CA" dirty="0"/>
            </a:br>
            <a:endParaRPr lang="en-CA" dirty="0"/>
          </a:p>
        </p:txBody>
      </p:sp>
      <p:sp>
        <p:nvSpPr>
          <p:cNvPr id="3" name="Content Placeholder 2"/>
          <p:cNvSpPr>
            <a:spLocks noGrp="1"/>
          </p:cNvSpPr>
          <p:nvPr>
            <p:ph idx="1"/>
          </p:nvPr>
        </p:nvSpPr>
        <p:spPr/>
        <p:txBody>
          <a:bodyPr>
            <a:normAutofit fontScale="85000" lnSpcReduction="20000"/>
          </a:bodyPr>
          <a:lstStyle/>
          <a:p>
            <a:r>
              <a:rPr lang="en-CA" dirty="0"/>
              <a:t>A person enters the name of a </a:t>
            </a:r>
            <a:r>
              <a:rPr lang="en-CA" dirty="0" smtClean="0"/>
              <a:t>website</a:t>
            </a:r>
            <a:br>
              <a:rPr lang="en-CA" dirty="0" smtClean="0"/>
            </a:br>
            <a:r>
              <a:rPr lang="en-CA" dirty="0" smtClean="0"/>
              <a:t>(e.g</a:t>
            </a:r>
            <a:r>
              <a:rPr lang="en-CA" dirty="0"/>
              <a:t>. </a:t>
            </a:r>
            <a:r>
              <a:rPr lang="en-CA" dirty="0" smtClean="0"/>
              <a:t>www.lds.org) </a:t>
            </a:r>
            <a:r>
              <a:rPr lang="en-CA" dirty="0"/>
              <a:t>into their Internet browser</a:t>
            </a:r>
            <a:endParaRPr lang="en-CA" dirty="0" smtClean="0"/>
          </a:p>
          <a:p>
            <a:r>
              <a:rPr lang="en-CA" dirty="0" smtClean="0"/>
              <a:t>The </a:t>
            </a:r>
            <a:r>
              <a:rPr lang="en-CA" dirty="0"/>
              <a:t>browser makes a DNS request for the IP address </a:t>
            </a:r>
            <a:endParaRPr lang="en-CA" dirty="0" smtClean="0"/>
          </a:p>
          <a:p>
            <a:r>
              <a:rPr lang="en-CA" dirty="0" smtClean="0"/>
              <a:t>The </a:t>
            </a:r>
            <a:r>
              <a:rPr lang="en-CA" dirty="0"/>
              <a:t>DNS request is received by an </a:t>
            </a:r>
            <a:r>
              <a:rPr lang="en-CA" dirty="0" err="1"/>
              <a:t>OpenDNS</a:t>
            </a:r>
            <a:r>
              <a:rPr lang="en-CA" dirty="0"/>
              <a:t> server</a:t>
            </a:r>
          </a:p>
          <a:p>
            <a:r>
              <a:rPr lang="en-CA" dirty="0" err="1" smtClean="0"/>
              <a:t>OpenDNS</a:t>
            </a:r>
            <a:r>
              <a:rPr lang="en-CA" dirty="0" smtClean="0"/>
              <a:t> looks </a:t>
            </a:r>
            <a:r>
              <a:rPr lang="en-CA" dirty="0"/>
              <a:t>where it came from</a:t>
            </a:r>
          </a:p>
          <a:p>
            <a:r>
              <a:rPr lang="en-CA" dirty="0" err="1"/>
              <a:t>OpenDNS</a:t>
            </a:r>
            <a:r>
              <a:rPr lang="en-CA" dirty="0"/>
              <a:t> looks up the matching filtering and security settings</a:t>
            </a:r>
          </a:p>
          <a:p>
            <a:r>
              <a:rPr lang="en-CA" dirty="0" smtClean="0"/>
              <a:t>If the </a:t>
            </a:r>
            <a:r>
              <a:rPr lang="en-CA" dirty="0"/>
              <a:t>website is allowed, </a:t>
            </a:r>
            <a:r>
              <a:rPr lang="en-CA" dirty="0" err="1"/>
              <a:t>OpenDNS</a:t>
            </a:r>
            <a:r>
              <a:rPr lang="en-CA" dirty="0"/>
              <a:t> returns the IP </a:t>
            </a:r>
            <a:r>
              <a:rPr lang="en-CA" dirty="0" smtClean="0"/>
              <a:t>address (</a:t>
            </a:r>
            <a:r>
              <a:rPr lang="en-CA" dirty="0"/>
              <a:t>e.g. 216.49.176.33)</a:t>
            </a:r>
            <a:endParaRPr lang="en-CA" dirty="0" smtClean="0"/>
          </a:p>
          <a:p>
            <a:r>
              <a:rPr lang="en-CA" dirty="0" smtClean="0"/>
              <a:t>If </a:t>
            </a:r>
            <a:r>
              <a:rPr lang="en-CA" dirty="0"/>
              <a:t>the </a:t>
            </a:r>
            <a:r>
              <a:rPr lang="en-CA" dirty="0" smtClean="0"/>
              <a:t>website </a:t>
            </a:r>
            <a:r>
              <a:rPr lang="en-CA" dirty="0"/>
              <a:t>is blocked, </a:t>
            </a:r>
            <a:r>
              <a:rPr lang="en-CA" dirty="0" err="1"/>
              <a:t>OpenDNS</a:t>
            </a:r>
            <a:r>
              <a:rPr lang="en-CA" dirty="0"/>
              <a:t> returns </a:t>
            </a:r>
            <a:r>
              <a:rPr lang="en-CA" dirty="0" smtClean="0"/>
              <a:t>a </a:t>
            </a:r>
            <a:r>
              <a:rPr lang="en-CA" dirty="0"/>
              <a:t>block </a:t>
            </a:r>
            <a:r>
              <a:rPr lang="en-CA" dirty="0" smtClean="0"/>
              <a:t>web page </a:t>
            </a:r>
            <a:r>
              <a:rPr lang="en-CA" dirty="0"/>
              <a:t>to </a:t>
            </a:r>
            <a:r>
              <a:rPr lang="en-CA" dirty="0" smtClean="0"/>
              <a:t>your Internet </a:t>
            </a:r>
            <a:r>
              <a:rPr lang="en-CA" dirty="0"/>
              <a:t>browser</a:t>
            </a:r>
          </a:p>
        </p:txBody>
      </p:sp>
      <p:sp>
        <p:nvSpPr>
          <p:cNvPr id="4" name="Slide Number Placeholder 3"/>
          <p:cNvSpPr>
            <a:spLocks noGrp="1"/>
          </p:cNvSpPr>
          <p:nvPr>
            <p:ph type="sldNum" sz="quarter" idx="12"/>
          </p:nvPr>
        </p:nvSpPr>
        <p:spPr/>
        <p:txBody>
          <a:bodyPr/>
          <a:lstStyle/>
          <a:p>
            <a:fld id="{A82C91AC-F8C4-471A-9F19-C2EA8576DF20}" type="slidenum">
              <a:rPr lang="en-CA" smtClean="0"/>
              <a:pPr/>
              <a:t>20</a:t>
            </a:fld>
            <a:endParaRPr lang="en-CA" dirty="0"/>
          </a:p>
        </p:txBody>
      </p:sp>
      <p:pic>
        <p:nvPicPr>
          <p:cNvPr id="5" name="Picture 2" descr="File:Opendns logo.sv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332656"/>
            <a:ext cx="2448272" cy="969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6375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r>
              <a:rPr lang="en-CA" dirty="0"/>
              <a:t>Family home evening helps families fortify themselves </a:t>
            </a:r>
          </a:p>
          <a:p>
            <a:endParaRPr lang="en-CA" dirty="0" smtClean="0"/>
          </a:p>
          <a:p>
            <a:endParaRPr lang="en-CA" dirty="0"/>
          </a:p>
          <a:p>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21</a:t>
            </a:fld>
            <a:endParaRPr lang="en-CA" dirty="0"/>
          </a:p>
        </p:txBody>
      </p:sp>
      <p:pic>
        <p:nvPicPr>
          <p:cNvPr id="7170" name="Picture 2" descr="family home eve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637" y="2060848"/>
            <a:ext cx="6528723"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6476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a:t>We need to protect our nestlings </a:t>
            </a:r>
            <a:r>
              <a:rPr lang="en-CA" dirty="0" smtClean="0"/>
              <a:t/>
            </a:r>
            <a:br>
              <a:rPr lang="en-CA" dirty="0" smtClean="0"/>
            </a:br>
            <a:r>
              <a:rPr lang="en-CA" dirty="0" smtClean="0"/>
              <a:t> </a:t>
            </a:r>
            <a:r>
              <a:rPr lang="en-CA" dirty="0"/>
              <a:t>Boyd K. Packer </a:t>
            </a:r>
          </a:p>
        </p:txBody>
      </p:sp>
      <p:sp>
        <p:nvSpPr>
          <p:cNvPr id="3" name="Content Placeholder 2"/>
          <p:cNvSpPr>
            <a:spLocks noGrp="1"/>
          </p:cNvSpPr>
          <p:nvPr>
            <p:ph idx="1"/>
          </p:nvPr>
        </p:nvSpPr>
        <p:spPr/>
        <p:txBody>
          <a:bodyPr/>
          <a:lstStyle/>
          <a:p>
            <a:endParaRPr lang="en-CA" dirty="0" smtClean="0"/>
          </a:p>
          <a:p>
            <a:pPr lvl="3"/>
            <a:endParaRPr lang="en-CA" dirty="0" smtClean="0"/>
          </a:p>
          <a:p>
            <a:pPr lvl="1"/>
            <a:endParaRPr lang="en-CA" dirty="0"/>
          </a:p>
        </p:txBody>
      </p:sp>
      <p:sp>
        <p:nvSpPr>
          <p:cNvPr id="4" name="Slide Number Placeholder 3"/>
          <p:cNvSpPr>
            <a:spLocks noGrp="1"/>
          </p:cNvSpPr>
          <p:nvPr>
            <p:ph type="sldNum" sz="quarter" idx="12"/>
          </p:nvPr>
        </p:nvSpPr>
        <p:spPr>
          <a:xfrm>
            <a:off x="7010432" y="6356350"/>
            <a:ext cx="2133600" cy="365125"/>
          </a:xfrm>
        </p:spPr>
        <p:txBody>
          <a:bodyPr/>
          <a:lstStyle/>
          <a:p>
            <a:fld id="{A82C91AC-F8C4-471A-9F19-C2EA8576DF20}" type="slidenum">
              <a:rPr lang="en-CA" smtClean="0"/>
              <a:pPr/>
              <a:t>22</a:t>
            </a:fld>
            <a:endParaRPr lang="en-CA" dirty="0"/>
          </a:p>
        </p:txBody>
      </p:sp>
      <p:pic>
        <p:nvPicPr>
          <p:cNvPr id="5" name="These Things I Know - Boyd K. Packer - April 2013 General Conference_edit0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504825" y="1593304"/>
            <a:ext cx="8134350" cy="4572000"/>
          </a:xfrm>
          <a:prstGeom prst="rect">
            <a:avLst/>
          </a:prstGeom>
        </p:spPr>
      </p:pic>
    </p:spTree>
    <p:extLst>
      <p:ext uri="{BB962C8B-B14F-4D97-AF65-F5344CB8AC3E}">
        <p14:creationId xmlns:p14="http://schemas.microsoft.com/office/powerpoint/2010/main" val="3489356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err="1" smtClean="0"/>
              <a:t>LDSTech</a:t>
            </a:r>
            <a:r>
              <a:rPr lang="en-CA" dirty="0" smtClean="0"/>
              <a:t/>
            </a:r>
            <a:br>
              <a:rPr lang="en-CA" dirty="0" smtClean="0"/>
            </a:br>
            <a:r>
              <a:rPr lang="en-CA" dirty="0" smtClean="0"/>
              <a:t>Internet </a:t>
            </a:r>
            <a:r>
              <a:rPr lang="en-CA" dirty="0"/>
              <a:t>and Family </a:t>
            </a:r>
            <a:r>
              <a:rPr lang="en-CA" dirty="0" smtClean="0"/>
              <a:t>Safety</a:t>
            </a:r>
            <a:endParaRPr lang="en-CA" dirty="0"/>
          </a:p>
        </p:txBody>
      </p:sp>
      <p:sp>
        <p:nvSpPr>
          <p:cNvPr id="3" name="Slide Number Placeholder 2"/>
          <p:cNvSpPr>
            <a:spLocks noGrp="1"/>
          </p:cNvSpPr>
          <p:nvPr>
            <p:ph type="sldNum" sz="quarter" idx="12"/>
          </p:nvPr>
        </p:nvSpPr>
        <p:spPr/>
        <p:txBody>
          <a:bodyPr/>
          <a:lstStyle/>
          <a:p>
            <a:fld id="{A82C91AC-F8C4-471A-9F19-C2EA8576DF20}" type="slidenum">
              <a:rPr lang="en-CA" smtClean="0"/>
              <a:pPr/>
              <a:t>23</a:t>
            </a:fld>
            <a:endParaRPr lang="en-CA" dirty="0"/>
          </a:p>
        </p:txBody>
      </p:sp>
      <p:pic>
        <p:nvPicPr>
          <p:cNvPr id="1026" name="Picture 2">
            <a:hlinkClick r:id="rId3"/>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5462" y="1556792"/>
            <a:ext cx="7500954" cy="4631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9441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Conclusions</a:t>
            </a:r>
            <a:br>
              <a:rPr lang="en-CA" dirty="0" smtClean="0"/>
            </a:br>
            <a:endParaRPr lang="en-CA" dirty="0"/>
          </a:p>
        </p:txBody>
      </p:sp>
      <p:sp>
        <p:nvSpPr>
          <p:cNvPr id="3" name="Content Placeholder 2"/>
          <p:cNvSpPr>
            <a:spLocks noGrp="1"/>
          </p:cNvSpPr>
          <p:nvPr>
            <p:ph idx="1"/>
          </p:nvPr>
        </p:nvSpPr>
        <p:spPr/>
        <p:txBody>
          <a:bodyPr/>
          <a:lstStyle/>
          <a:p>
            <a:r>
              <a:rPr lang="en-CA" dirty="0" smtClean="0"/>
              <a:t>Improving family prayer, family scripture study and family home evening is always beneficial</a:t>
            </a:r>
          </a:p>
          <a:p>
            <a:endParaRPr lang="en-CA" dirty="0" smtClean="0"/>
          </a:p>
          <a:p>
            <a:endParaRPr lang="en-CA" dirty="0"/>
          </a:p>
          <a:p>
            <a:r>
              <a:rPr lang="en-CA" dirty="0" smtClean="0"/>
              <a:t>Strengthening internet filtering is a useful defense against inappropriate Internet and media content</a:t>
            </a:r>
          </a:p>
          <a:p>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24</a:t>
            </a:fld>
            <a:endParaRPr lang="en-CA" dirty="0"/>
          </a:p>
        </p:txBody>
      </p:sp>
      <p:pic>
        <p:nvPicPr>
          <p:cNvPr id="5" name="Picture 2" descr="Lock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2852936"/>
            <a:ext cx="4743450" cy="327660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cdni.wired.co.uk/1920x1280/s_v/shutterstock_117288727_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3728" y="980728"/>
            <a:ext cx="4824536" cy="32163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3" grpId="1"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Suggested Actions</a:t>
            </a:r>
            <a:br>
              <a:rPr lang="en-CA" dirty="0" smtClean="0"/>
            </a:br>
            <a:endParaRPr lang="en-CA" dirty="0"/>
          </a:p>
        </p:txBody>
      </p:sp>
      <p:sp>
        <p:nvSpPr>
          <p:cNvPr id="3" name="Content Placeholder 2"/>
          <p:cNvSpPr>
            <a:spLocks noGrp="1"/>
          </p:cNvSpPr>
          <p:nvPr>
            <p:ph idx="1"/>
          </p:nvPr>
        </p:nvSpPr>
        <p:spPr/>
        <p:txBody>
          <a:bodyPr/>
          <a:lstStyle/>
          <a:p>
            <a:r>
              <a:rPr lang="en-CA" dirty="0" smtClean="0"/>
              <a:t>Plan and hold a parent-child interview</a:t>
            </a:r>
          </a:p>
          <a:p>
            <a:r>
              <a:rPr lang="en-CA" dirty="0" smtClean="0"/>
              <a:t>Confirm that you have the typical home network configuration described</a:t>
            </a:r>
          </a:p>
          <a:p>
            <a:r>
              <a:rPr lang="en-CA" dirty="0" smtClean="0"/>
              <a:t>Evaluate Internet filtering alternatives</a:t>
            </a:r>
          </a:p>
          <a:p>
            <a:r>
              <a:rPr lang="en-CA" dirty="0" smtClean="0"/>
              <a:t>Read </a:t>
            </a:r>
            <a:r>
              <a:rPr lang="en-CA" dirty="0" err="1" smtClean="0"/>
              <a:t>LDSTech</a:t>
            </a:r>
            <a:r>
              <a:rPr lang="en-CA" dirty="0" smtClean="0"/>
              <a:t> Internet </a:t>
            </a:r>
            <a:r>
              <a:rPr lang="en-CA" dirty="0"/>
              <a:t>and Family </a:t>
            </a:r>
            <a:r>
              <a:rPr lang="en-CA" dirty="0" smtClean="0"/>
              <a:t>Safety</a:t>
            </a:r>
            <a:br>
              <a:rPr lang="en-CA" dirty="0" smtClean="0"/>
            </a:br>
            <a:r>
              <a:rPr lang="en-CA" dirty="0" smtClean="0"/>
              <a:t>web pages</a:t>
            </a:r>
          </a:p>
          <a:p>
            <a:endParaRPr lang="en-CA" dirty="0" smtClean="0"/>
          </a:p>
          <a:p>
            <a:endParaRPr lang="en-CA" dirty="0"/>
          </a:p>
        </p:txBody>
      </p:sp>
      <p:sp>
        <p:nvSpPr>
          <p:cNvPr id="4" name="Slide Number Placeholder 3"/>
          <p:cNvSpPr>
            <a:spLocks noGrp="1"/>
          </p:cNvSpPr>
          <p:nvPr>
            <p:ph type="sldNum" sz="quarter" idx="12"/>
          </p:nvPr>
        </p:nvSpPr>
        <p:spPr>
          <a:xfrm>
            <a:off x="7010432" y="6356350"/>
            <a:ext cx="2133600" cy="365125"/>
          </a:xfrm>
        </p:spPr>
        <p:txBody>
          <a:bodyPr/>
          <a:lstStyle/>
          <a:p>
            <a:fld id="{A82C91AC-F8C4-471A-9F19-C2EA8576DF20}" type="slidenum">
              <a:rPr lang="en-CA" smtClean="0"/>
              <a:pPr/>
              <a:t>25</a:t>
            </a:fld>
            <a:endParaRPr lang="en-CA" dirty="0"/>
          </a:p>
        </p:txBody>
      </p:sp>
      <p:pic>
        <p:nvPicPr>
          <p:cNvPr id="1028" name="Picture 4" descr="http://www.mysahana.org/wp-content/uploads/2011/08/teen-talking-to-par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5089" y="2276872"/>
            <a:ext cx="2543175" cy="381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www.truecafe.net/doc/img/wifi_setup_router.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788024" y="3429000"/>
            <a:ext cx="3600400" cy="23982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ocked websit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359274" y="3916017"/>
            <a:ext cx="2857500" cy="21708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DSTech Logo">
            <a:hlinkClick r:id="rId6"/>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601411" y="4628115"/>
            <a:ext cx="3126784" cy="878163"/>
          </a:xfrm>
          <a:prstGeom prst="rect">
            <a:avLst/>
          </a:prstGeom>
          <a:solidFill>
            <a:schemeClr val="bg1"/>
          </a:solidFill>
        </p:spPr>
      </p:pic>
      <p:pic>
        <p:nvPicPr>
          <p:cNvPr id="1026" name="Picture 2" descr="Parent-Child Communicatio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65283" y="2276871"/>
            <a:ext cx="3062701" cy="3810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030"/>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Discussion</a:t>
            </a:r>
            <a:br>
              <a:rPr lang="en-CA" dirty="0" smtClean="0"/>
            </a:br>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26</a:t>
            </a:fld>
            <a:endParaRPr lang="en-CA" dirty="0"/>
          </a:p>
        </p:txBody>
      </p:sp>
      <p:pic>
        <p:nvPicPr>
          <p:cNvPr id="1026" name="Picture 2" descr="C:\Users\Yogi.CORVELLE\AppData\Local\Microsoft\Windows\Temporary Internet Files\Content.IE5\962Z5C82\MC900441428[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652" y="1412776"/>
            <a:ext cx="3988812" cy="39888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mormonchurch.com/files/2012/06/beliefs-mormon-family.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306" y="1845369"/>
            <a:ext cx="3957744" cy="3167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0197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Network</a:t>
            </a:r>
            <a:br>
              <a:rPr lang="en-CA" dirty="0" smtClean="0"/>
            </a:br>
            <a:r>
              <a:rPr lang="en-CA" dirty="0" smtClean="0"/>
              <a:t>Types</a:t>
            </a:r>
            <a:endParaRPr lang="en-CA" dirty="0"/>
          </a:p>
        </p:txBody>
      </p:sp>
      <p:sp>
        <p:nvSpPr>
          <p:cNvPr id="3" name="Slide Number Placeholder 2"/>
          <p:cNvSpPr>
            <a:spLocks noGrp="1"/>
          </p:cNvSpPr>
          <p:nvPr>
            <p:ph type="sldNum" sz="quarter" idx="12"/>
          </p:nvPr>
        </p:nvSpPr>
        <p:spPr/>
        <p:txBody>
          <a:bodyPr/>
          <a:lstStyle/>
          <a:p>
            <a:fld id="{A82C91AC-F8C4-471A-9F19-C2EA8576DF20}" type="slidenum">
              <a:rPr lang="en-CA" smtClean="0"/>
              <a:pPr/>
              <a:t>27</a:t>
            </a:fld>
            <a:endParaRPr lang="en-CA" dirty="0"/>
          </a:p>
        </p:txBody>
      </p:sp>
      <p:pic>
        <p:nvPicPr>
          <p:cNvPr id="2050" name="Picture 2" descr="V:\2013\2013_10_Schulz_Network\DSC0124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131840" y="1556283"/>
            <a:ext cx="2820988" cy="432098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14674" y="1665732"/>
            <a:ext cx="2163349" cy="1077218"/>
          </a:xfrm>
          <a:prstGeom prst="rect">
            <a:avLst/>
          </a:prstGeom>
          <a:noFill/>
        </p:spPr>
        <p:txBody>
          <a:bodyPr wrap="none" rtlCol="0">
            <a:spAutoFit/>
          </a:bodyPr>
          <a:lstStyle/>
          <a:p>
            <a:pPr algn="ctr"/>
            <a:r>
              <a:rPr lang="en-CA" sz="3200" dirty="0" smtClean="0">
                <a:solidFill>
                  <a:schemeClr val="bg1"/>
                </a:solidFill>
              </a:rPr>
              <a:t>Telephone</a:t>
            </a:r>
            <a:br>
              <a:rPr lang="en-CA" sz="3200" dirty="0" smtClean="0">
                <a:solidFill>
                  <a:schemeClr val="bg1"/>
                </a:solidFill>
              </a:rPr>
            </a:br>
            <a:r>
              <a:rPr lang="en-CA" sz="3200" dirty="0" smtClean="0">
                <a:solidFill>
                  <a:schemeClr val="bg1"/>
                </a:solidFill>
              </a:rPr>
              <a:t>twisted pair</a:t>
            </a:r>
            <a:endParaRPr lang="en-CA" sz="3200" dirty="0">
              <a:solidFill>
                <a:schemeClr val="bg1"/>
              </a:solidFill>
            </a:endParaRPr>
          </a:p>
        </p:txBody>
      </p:sp>
      <p:sp>
        <p:nvSpPr>
          <p:cNvPr id="6" name="TextBox 5"/>
          <p:cNvSpPr txBox="1"/>
          <p:nvPr/>
        </p:nvSpPr>
        <p:spPr>
          <a:xfrm>
            <a:off x="678144" y="3160885"/>
            <a:ext cx="1636409" cy="1077218"/>
          </a:xfrm>
          <a:prstGeom prst="rect">
            <a:avLst/>
          </a:prstGeom>
          <a:noFill/>
        </p:spPr>
        <p:txBody>
          <a:bodyPr wrap="none" rtlCol="0">
            <a:spAutoFit/>
          </a:bodyPr>
          <a:lstStyle/>
          <a:p>
            <a:pPr algn="ctr"/>
            <a:r>
              <a:rPr lang="en-CA" sz="3200" dirty="0" smtClean="0">
                <a:solidFill>
                  <a:schemeClr val="bg1"/>
                </a:solidFill>
              </a:rPr>
              <a:t>Ethernet</a:t>
            </a:r>
            <a:br>
              <a:rPr lang="en-CA" sz="3200" dirty="0" smtClean="0">
                <a:solidFill>
                  <a:schemeClr val="bg1"/>
                </a:solidFill>
              </a:rPr>
            </a:br>
            <a:r>
              <a:rPr lang="en-CA" sz="3200" dirty="0" smtClean="0">
                <a:solidFill>
                  <a:schemeClr val="bg1"/>
                </a:solidFill>
              </a:rPr>
              <a:t>network</a:t>
            </a:r>
            <a:endParaRPr lang="en-CA" sz="3200" dirty="0">
              <a:solidFill>
                <a:schemeClr val="bg1"/>
              </a:solidFill>
            </a:endParaRPr>
          </a:p>
        </p:txBody>
      </p:sp>
      <p:sp>
        <p:nvSpPr>
          <p:cNvPr id="7" name="TextBox 6"/>
          <p:cNvSpPr txBox="1"/>
          <p:nvPr/>
        </p:nvSpPr>
        <p:spPr>
          <a:xfrm>
            <a:off x="610626" y="4656038"/>
            <a:ext cx="1771447" cy="1077218"/>
          </a:xfrm>
          <a:prstGeom prst="rect">
            <a:avLst/>
          </a:prstGeom>
          <a:noFill/>
        </p:spPr>
        <p:txBody>
          <a:bodyPr wrap="none" rtlCol="0">
            <a:spAutoFit/>
          </a:bodyPr>
          <a:lstStyle/>
          <a:p>
            <a:pPr algn="ctr"/>
            <a:r>
              <a:rPr lang="en-CA" sz="3200" dirty="0" smtClean="0">
                <a:solidFill>
                  <a:schemeClr val="bg1"/>
                </a:solidFill>
              </a:rPr>
              <a:t>Digital TV</a:t>
            </a:r>
            <a:br>
              <a:rPr lang="en-CA" sz="3200" dirty="0" smtClean="0">
                <a:solidFill>
                  <a:schemeClr val="bg1"/>
                </a:solidFill>
              </a:rPr>
            </a:br>
            <a:r>
              <a:rPr lang="en-CA" sz="3200" dirty="0" smtClean="0">
                <a:solidFill>
                  <a:schemeClr val="bg1"/>
                </a:solidFill>
              </a:rPr>
              <a:t>coax</a:t>
            </a:r>
            <a:endParaRPr lang="en-CA" sz="3200" dirty="0">
              <a:solidFill>
                <a:schemeClr val="bg1"/>
              </a:solidFill>
            </a:endParaRPr>
          </a:p>
        </p:txBody>
      </p:sp>
      <p:pic>
        <p:nvPicPr>
          <p:cNvPr id="2054" name="Picture 6" descr="http://www.jebcable.com/upload/product/big/124151428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462" b="10251"/>
          <a:stretch/>
        </p:blipFill>
        <p:spPr bwMode="auto">
          <a:xfrm>
            <a:off x="6436940" y="1595163"/>
            <a:ext cx="1519436" cy="117433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4.bp.blogspot.com/-tczDq1WA1AE/UIOgkajalqI/AAAAAAAAAdA/yae269xAd9g/s1600/net_CAT%25205%2520cable%2520with%2520RJ-45%2520connector.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44208" y="3192810"/>
            <a:ext cx="1512168" cy="120304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soundandvision.com/images/archivesart/1105hook.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6436940" y="4819170"/>
            <a:ext cx="1512168" cy="986094"/>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Curved Connector 11"/>
          <p:cNvCxnSpPr>
            <a:stCxn id="5" idx="3"/>
          </p:cNvCxnSpPr>
          <p:nvPr/>
        </p:nvCxnSpPr>
        <p:spPr>
          <a:xfrm>
            <a:off x="2578023" y="2204341"/>
            <a:ext cx="1633939" cy="792611"/>
          </a:xfrm>
          <a:prstGeom prst="curvedConnector3">
            <a:avLst>
              <a:gd name="adj1" fmla="val 50000"/>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15" name="Curved Connector 14"/>
          <p:cNvCxnSpPr>
            <a:stCxn id="6" idx="3"/>
          </p:cNvCxnSpPr>
          <p:nvPr/>
        </p:nvCxnSpPr>
        <p:spPr>
          <a:xfrm>
            <a:off x="2314553" y="3699494"/>
            <a:ext cx="1897409" cy="12700"/>
          </a:xfrm>
          <a:prstGeom prst="curvedConnector3">
            <a:avLst>
              <a:gd name="adj1" fmla="val 50000"/>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18" name="Curved Connector 17"/>
          <p:cNvCxnSpPr>
            <a:stCxn id="7" idx="3"/>
          </p:cNvCxnSpPr>
          <p:nvPr/>
        </p:nvCxnSpPr>
        <p:spPr>
          <a:xfrm flipV="1">
            <a:off x="2382073" y="4656039"/>
            <a:ext cx="1829889" cy="538608"/>
          </a:xfrm>
          <a:prstGeom prst="curvedConnector3">
            <a:avLst>
              <a:gd name="adj1" fmla="val 50000"/>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21" name="Curved Connector 20"/>
          <p:cNvCxnSpPr>
            <a:stCxn id="2054" idx="1"/>
          </p:cNvCxnSpPr>
          <p:nvPr/>
        </p:nvCxnSpPr>
        <p:spPr>
          <a:xfrm rot="10800000" flipV="1">
            <a:off x="5004048" y="2182330"/>
            <a:ext cx="1432892" cy="814621"/>
          </a:xfrm>
          <a:prstGeom prst="curvedConnector3">
            <a:avLst>
              <a:gd name="adj1" fmla="val 50000"/>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24" name="Curved Connector 23"/>
          <p:cNvCxnSpPr>
            <a:stCxn id="2056" idx="1"/>
          </p:cNvCxnSpPr>
          <p:nvPr/>
        </p:nvCxnSpPr>
        <p:spPr>
          <a:xfrm rot="10800000">
            <a:off x="5004048" y="3794335"/>
            <a:ext cx="1440160" cy="1"/>
          </a:xfrm>
          <a:prstGeom prst="curvedConnector3">
            <a:avLst>
              <a:gd name="adj1" fmla="val 50000"/>
            </a:avLst>
          </a:prstGeom>
          <a:ln w="127000">
            <a:tailEnd type="arrow"/>
          </a:ln>
        </p:spPr>
        <p:style>
          <a:lnRef idx="1">
            <a:schemeClr val="accent1"/>
          </a:lnRef>
          <a:fillRef idx="0">
            <a:schemeClr val="accent1"/>
          </a:fillRef>
          <a:effectRef idx="0">
            <a:schemeClr val="accent1"/>
          </a:effectRef>
          <a:fontRef idx="minor">
            <a:schemeClr val="tx1"/>
          </a:fontRef>
        </p:style>
      </p:cxnSp>
      <p:cxnSp>
        <p:nvCxnSpPr>
          <p:cNvPr id="27" name="Curved Connector 26"/>
          <p:cNvCxnSpPr>
            <a:stCxn id="2058" idx="1"/>
          </p:cNvCxnSpPr>
          <p:nvPr/>
        </p:nvCxnSpPr>
        <p:spPr>
          <a:xfrm rot="10800000">
            <a:off x="4860032" y="4656039"/>
            <a:ext cx="1576908" cy="656179"/>
          </a:xfrm>
          <a:prstGeom prst="curvedConnector3">
            <a:avLst>
              <a:gd name="adj1" fmla="val 50000"/>
            </a:avLst>
          </a:prstGeom>
          <a:ln w="1270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216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2054"/>
                                        </p:tgtEl>
                                        <p:attrNameLst>
                                          <p:attrName>style.visibility</p:attrName>
                                        </p:attrNameLst>
                                      </p:cBhvr>
                                      <p:to>
                                        <p:strVal val="visible"/>
                                      </p:to>
                                    </p:set>
                                    <p:anim calcmode="lin" valueType="num">
                                      <p:cBhvr additive="base">
                                        <p:cTn id="21" dur="500" fill="hold"/>
                                        <p:tgtEl>
                                          <p:spTgt spid="2054"/>
                                        </p:tgtEl>
                                        <p:attrNameLst>
                                          <p:attrName>ppt_x</p:attrName>
                                        </p:attrNameLst>
                                      </p:cBhvr>
                                      <p:tavLst>
                                        <p:tav tm="0">
                                          <p:val>
                                            <p:strVal val="1+#ppt_w/2"/>
                                          </p:val>
                                        </p:tav>
                                        <p:tav tm="100000">
                                          <p:val>
                                            <p:strVal val="#ppt_x"/>
                                          </p:val>
                                        </p:tav>
                                      </p:tavLst>
                                    </p:anim>
                                    <p:anim calcmode="lin" valueType="num">
                                      <p:cBhvr additive="base">
                                        <p:cTn id="22" dur="500" fill="hold"/>
                                        <p:tgtEl>
                                          <p:spTgt spid="2054"/>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1+#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2056"/>
                                        </p:tgtEl>
                                        <p:attrNameLst>
                                          <p:attrName>style.visibility</p:attrName>
                                        </p:attrNameLst>
                                      </p:cBhvr>
                                      <p:to>
                                        <p:strVal val="visible"/>
                                      </p:to>
                                    </p:set>
                                    <p:anim calcmode="lin" valueType="num">
                                      <p:cBhvr additive="base">
                                        <p:cTn id="29" dur="500" fill="hold"/>
                                        <p:tgtEl>
                                          <p:spTgt spid="2056"/>
                                        </p:tgtEl>
                                        <p:attrNameLst>
                                          <p:attrName>ppt_x</p:attrName>
                                        </p:attrNameLst>
                                      </p:cBhvr>
                                      <p:tavLst>
                                        <p:tav tm="0">
                                          <p:val>
                                            <p:strVal val="1+#ppt_w/2"/>
                                          </p:val>
                                        </p:tav>
                                        <p:tav tm="100000">
                                          <p:val>
                                            <p:strVal val="#ppt_x"/>
                                          </p:val>
                                        </p:tav>
                                      </p:tavLst>
                                    </p:anim>
                                    <p:anim calcmode="lin" valueType="num">
                                      <p:cBhvr additive="base">
                                        <p:cTn id="30" dur="500" fill="hold"/>
                                        <p:tgtEl>
                                          <p:spTgt spid="2056"/>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2058"/>
                                        </p:tgtEl>
                                        <p:attrNameLst>
                                          <p:attrName>style.visibility</p:attrName>
                                        </p:attrNameLst>
                                      </p:cBhvr>
                                      <p:to>
                                        <p:strVal val="visible"/>
                                      </p:to>
                                    </p:set>
                                    <p:anim calcmode="lin" valueType="num">
                                      <p:cBhvr additive="base">
                                        <p:cTn id="37" dur="500" fill="hold"/>
                                        <p:tgtEl>
                                          <p:spTgt spid="2058"/>
                                        </p:tgtEl>
                                        <p:attrNameLst>
                                          <p:attrName>ppt_x</p:attrName>
                                        </p:attrNameLst>
                                      </p:cBhvr>
                                      <p:tavLst>
                                        <p:tav tm="0">
                                          <p:val>
                                            <p:strVal val="1+#ppt_w/2"/>
                                          </p:val>
                                        </p:tav>
                                        <p:tav tm="100000">
                                          <p:val>
                                            <p:strVal val="#ppt_x"/>
                                          </p:val>
                                        </p:tav>
                                      </p:tavLst>
                                    </p:anim>
                                    <p:anim calcmode="lin" valueType="num">
                                      <p:cBhvr additive="base">
                                        <p:cTn id="38" dur="500" fill="hold"/>
                                        <p:tgtEl>
                                          <p:spTgt spid="2058"/>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1+#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Network Components</a:t>
            </a:r>
            <a:br>
              <a:rPr lang="en-CA" dirty="0" smtClean="0"/>
            </a:br>
            <a:endParaRPr lang="en-CA" dirty="0"/>
          </a:p>
        </p:txBody>
      </p:sp>
      <p:sp>
        <p:nvSpPr>
          <p:cNvPr id="3" name="Slide Number Placeholder 2"/>
          <p:cNvSpPr>
            <a:spLocks noGrp="1"/>
          </p:cNvSpPr>
          <p:nvPr>
            <p:ph type="sldNum" sz="quarter" idx="12"/>
          </p:nvPr>
        </p:nvSpPr>
        <p:spPr/>
        <p:txBody>
          <a:bodyPr/>
          <a:lstStyle/>
          <a:p>
            <a:fld id="{A82C91AC-F8C4-471A-9F19-C2EA8576DF20}" type="slidenum">
              <a:rPr lang="en-CA" smtClean="0"/>
              <a:pPr/>
              <a:t>28</a:t>
            </a:fld>
            <a:endParaRPr lang="en-CA" dirty="0"/>
          </a:p>
        </p:txBody>
      </p:sp>
      <p:pic>
        <p:nvPicPr>
          <p:cNvPr id="1026" name="Picture 2" descr="V:\2013\2013_10_Schulz_Network\DSC012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1220812"/>
            <a:ext cx="2820988"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27725" y="188640"/>
            <a:ext cx="2365969" cy="1077218"/>
          </a:xfrm>
          <a:prstGeom prst="rect">
            <a:avLst/>
          </a:prstGeom>
          <a:noFill/>
        </p:spPr>
        <p:txBody>
          <a:bodyPr wrap="none" rtlCol="0">
            <a:spAutoFit/>
          </a:bodyPr>
          <a:lstStyle/>
          <a:p>
            <a:pPr algn="ctr"/>
            <a:r>
              <a:rPr lang="en-CA" sz="3200" dirty="0">
                <a:solidFill>
                  <a:schemeClr val="bg1"/>
                </a:solidFill>
              </a:rPr>
              <a:t>Digital TV</a:t>
            </a:r>
            <a:br>
              <a:rPr lang="en-CA" sz="3200" dirty="0">
                <a:solidFill>
                  <a:schemeClr val="bg1"/>
                </a:solidFill>
              </a:rPr>
            </a:br>
            <a:r>
              <a:rPr lang="en-CA" sz="3200" dirty="0" smtClean="0">
                <a:solidFill>
                  <a:schemeClr val="bg1"/>
                </a:solidFill>
              </a:rPr>
              <a:t>coax</a:t>
            </a:r>
            <a:r>
              <a:rPr lang="en-CA" sz="3200" dirty="0">
                <a:solidFill>
                  <a:schemeClr val="bg1"/>
                </a:solidFill>
              </a:rPr>
              <a:t> </a:t>
            </a:r>
            <a:r>
              <a:rPr lang="en-CA" sz="3200" dirty="0" smtClean="0">
                <a:solidFill>
                  <a:schemeClr val="bg1"/>
                </a:solidFill>
              </a:rPr>
              <a:t>splitters</a:t>
            </a:r>
            <a:endParaRPr lang="en-CA" sz="3200" dirty="0">
              <a:solidFill>
                <a:schemeClr val="bg1"/>
              </a:solidFill>
            </a:endParaRPr>
          </a:p>
        </p:txBody>
      </p:sp>
      <p:sp>
        <p:nvSpPr>
          <p:cNvPr id="6" name="TextBox 5"/>
          <p:cNvSpPr txBox="1"/>
          <p:nvPr/>
        </p:nvSpPr>
        <p:spPr>
          <a:xfrm>
            <a:off x="6383140" y="1212301"/>
            <a:ext cx="2523063" cy="1077218"/>
          </a:xfrm>
          <a:prstGeom prst="rect">
            <a:avLst/>
          </a:prstGeom>
          <a:noFill/>
        </p:spPr>
        <p:txBody>
          <a:bodyPr wrap="none" rtlCol="0">
            <a:spAutoFit/>
          </a:bodyPr>
          <a:lstStyle/>
          <a:p>
            <a:pPr algn="ctr"/>
            <a:r>
              <a:rPr lang="en-CA" sz="3200" dirty="0" smtClean="0">
                <a:solidFill>
                  <a:schemeClr val="bg1"/>
                </a:solidFill>
              </a:rPr>
              <a:t>Shaw Internet</a:t>
            </a:r>
            <a:br>
              <a:rPr lang="en-CA" sz="3200" dirty="0" smtClean="0">
                <a:solidFill>
                  <a:schemeClr val="bg1"/>
                </a:solidFill>
              </a:rPr>
            </a:br>
            <a:r>
              <a:rPr lang="en-CA" sz="3200" dirty="0" smtClean="0">
                <a:solidFill>
                  <a:schemeClr val="bg1"/>
                </a:solidFill>
              </a:rPr>
              <a:t>modem</a:t>
            </a:r>
            <a:endParaRPr lang="en-CA" sz="3200" dirty="0">
              <a:solidFill>
                <a:schemeClr val="bg1"/>
              </a:solidFill>
            </a:endParaRPr>
          </a:p>
        </p:txBody>
      </p:sp>
      <p:sp>
        <p:nvSpPr>
          <p:cNvPr id="7" name="TextBox 6"/>
          <p:cNvSpPr txBox="1"/>
          <p:nvPr/>
        </p:nvSpPr>
        <p:spPr>
          <a:xfrm>
            <a:off x="6195724" y="5652537"/>
            <a:ext cx="2574359" cy="584775"/>
          </a:xfrm>
          <a:prstGeom prst="rect">
            <a:avLst/>
          </a:prstGeom>
          <a:noFill/>
        </p:spPr>
        <p:txBody>
          <a:bodyPr wrap="none" rtlCol="0">
            <a:spAutoFit/>
          </a:bodyPr>
          <a:lstStyle/>
          <a:p>
            <a:pPr algn="ctr"/>
            <a:r>
              <a:rPr lang="en-CA" sz="3200" dirty="0" smtClean="0">
                <a:solidFill>
                  <a:schemeClr val="bg1"/>
                </a:solidFill>
              </a:rPr>
              <a:t>Television PVR</a:t>
            </a:r>
            <a:endParaRPr lang="en-CA" sz="3200" dirty="0">
              <a:solidFill>
                <a:schemeClr val="bg1"/>
              </a:solidFill>
            </a:endParaRPr>
          </a:p>
        </p:txBody>
      </p:sp>
      <p:sp>
        <p:nvSpPr>
          <p:cNvPr id="8" name="TextBox 7"/>
          <p:cNvSpPr txBox="1"/>
          <p:nvPr/>
        </p:nvSpPr>
        <p:spPr>
          <a:xfrm>
            <a:off x="399769" y="5508521"/>
            <a:ext cx="2421881" cy="584775"/>
          </a:xfrm>
          <a:prstGeom prst="rect">
            <a:avLst/>
          </a:prstGeom>
          <a:noFill/>
        </p:spPr>
        <p:txBody>
          <a:bodyPr wrap="none" rtlCol="0">
            <a:spAutoFit/>
          </a:bodyPr>
          <a:lstStyle/>
          <a:p>
            <a:pPr algn="ctr"/>
            <a:r>
              <a:rPr lang="en-CA" sz="3200" dirty="0" smtClean="0">
                <a:solidFill>
                  <a:schemeClr val="bg1"/>
                </a:solidFill>
              </a:rPr>
              <a:t>Power supply</a:t>
            </a:r>
            <a:endParaRPr lang="en-CA" sz="3200" dirty="0">
              <a:solidFill>
                <a:schemeClr val="bg1"/>
              </a:solidFill>
            </a:endParaRPr>
          </a:p>
        </p:txBody>
      </p:sp>
      <p:sp>
        <p:nvSpPr>
          <p:cNvPr id="9" name="TextBox 8"/>
          <p:cNvSpPr txBox="1"/>
          <p:nvPr/>
        </p:nvSpPr>
        <p:spPr>
          <a:xfrm>
            <a:off x="799205" y="4429604"/>
            <a:ext cx="1623008" cy="1077218"/>
          </a:xfrm>
          <a:prstGeom prst="rect">
            <a:avLst/>
          </a:prstGeom>
          <a:noFill/>
        </p:spPr>
        <p:txBody>
          <a:bodyPr wrap="none" rtlCol="0">
            <a:spAutoFit/>
          </a:bodyPr>
          <a:lstStyle/>
          <a:p>
            <a:pPr algn="ctr"/>
            <a:r>
              <a:rPr lang="en-CA" sz="3200" dirty="0" smtClean="0">
                <a:solidFill>
                  <a:schemeClr val="bg1"/>
                </a:solidFill>
              </a:rPr>
              <a:t>Network</a:t>
            </a:r>
            <a:br>
              <a:rPr lang="en-CA" sz="3200" dirty="0" smtClean="0">
                <a:solidFill>
                  <a:schemeClr val="bg1"/>
                </a:solidFill>
              </a:rPr>
            </a:br>
            <a:r>
              <a:rPr lang="en-CA" sz="3200" dirty="0" smtClean="0">
                <a:solidFill>
                  <a:schemeClr val="bg1"/>
                </a:solidFill>
              </a:rPr>
              <a:t>switches</a:t>
            </a:r>
            <a:endParaRPr lang="en-CA" sz="3200" dirty="0">
              <a:solidFill>
                <a:schemeClr val="bg1"/>
              </a:solidFill>
            </a:endParaRPr>
          </a:p>
        </p:txBody>
      </p:sp>
      <p:sp>
        <p:nvSpPr>
          <p:cNvPr id="10" name="TextBox 9"/>
          <p:cNvSpPr txBox="1"/>
          <p:nvPr/>
        </p:nvSpPr>
        <p:spPr>
          <a:xfrm>
            <a:off x="650959" y="2309122"/>
            <a:ext cx="1919500" cy="1077218"/>
          </a:xfrm>
          <a:prstGeom prst="rect">
            <a:avLst/>
          </a:prstGeom>
          <a:noFill/>
        </p:spPr>
        <p:txBody>
          <a:bodyPr wrap="none" rtlCol="0">
            <a:spAutoFit/>
          </a:bodyPr>
          <a:lstStyle/>
          <a:p>
            <a:pPr algn="ctr"/>
            <a:r>
              <a:rPr lang="en-CA" sz="3200" dirty="0" smtClean="0">
                <a:solidFill>
                  <a:schemeClr val="bg1"/>
                </a:solidFill>
              </a:rPr>
              <a:t>Telephone</a:t>
            </a:r>
            <a:br>
              <a:rPr lang="en-CA" sz="3200" dirty="0" smtClean="0">
                <a:solidFill>
                  <a:schemeClr val="bg1"/>
                </a:solidFill>
              </a:rPr>
            </a:br>
            <a:r>
              <a:rPr lang="en-CA" sz="3200" dirty="0" smtClean="0">
                <a:solidFill>
                  <a:schemeClr val="bg1"/>
                </a:solidFill>
              </a:rPr>
              <a:t>wiring</a:t>
            </a:r>
            <a:endParaRPr lang="en-CA" sz="3200" dirty="0">
              <a:solidFill>
                <a:schemeClr val="bg1"/>
              </a:solidFill>
            </a:endParaRPr>
          </a:p>
        </p:txBody>
      </p:sp>
      <p:sp>
        <p:nvSpPr>
          <p:cNvPr id="11" name="TextBox 10"/>
          <p:cNvSpPr txBox="1"/>
          <p:nvPr/>
        </p:nvSpPr>
        <p:spPr>
          <a:xfrm>
            <a:off x="6542701" y="2322360"/>
            <a:ext cx="2223109" cy="1077218"/>
          </a:xfrm>
          <a:prstGeom prst="rect">
            <a:avLst/>
          </a:prstGeom>
          <a:noFill/>
        </p:spPr>
        <p:txBody>
          <a:bodyPr wrap="none" rtlCol="0">
            <a:spAutoFit/>
          </a:bodyPr>
          <a:lstStyle/>
          <a:p>
            <a:pPr algn="ctr"/>
            <a:r>
              <a:rPr lang="en-CA" sz="3200" dirty="0" smtClean="0">
                <a:solidFill>
                  <a:schemeClr val="bg1"/>
                </a:solidFill>
              </a:rPr>
              <a:t>Wireless</a:t>
            </a:r>
            <a:br>
              <a:rPr lang="en-CA" sz="3200" dirty="0" smtClean="0">
                <a:solidFill>
                  <a:schemeClr val="bg1"/>
                </a:solidFill>
              </a:rPr>
            </a:br>
            <a:r>
              <a:rPr lang="en-CA" sz="3200" dirty="0" smtClean="0">
                <a:solidFill>
                  <a:schemeClr val="bg1"/>
                </a:solidFill>
              </a:rPr>
              <a:t>access point</a:t>
            </a:r>
            <a:endParaRPr lang="en-CA" sz="3200" dirty="0">
              <a:solidFill>
                <a:schemeClr val="bg1"/>
              </a:solidFill>
            </a:endParaRPr>
          </a:p>
        </p:txBody>
      </p:sp>
      <p:cxnSp>
        <p:nvCxnSpPr>
          <p:cNvPr id="12" name="Straight Arrow Connector 11"/>
          <p:cNvCxnSpPr>
            <a:stCxn id="5" idx="3"/>
          </p:cNvCxnSpPr>
          <p:nvPr/>
        </p:nvCxnSpPr>
        <p:spPr>
          <a:xfrm>
            <a:off x="2793694" y="727249"/>
            <a:ext cx="338146" cy="538609"/>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10" idx="3"/>
          </p:cNvCxnSpPr>
          <p:nvPr/>
        </p:nvCxnSpPr>
        <p:spPr>
          <a:xfrm>
            <a:off x="2570459" y="2847731"/>
            <a:ext cx="561381" cy="218626"/>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3"/>
          </p:cNvCxnSpPr>
          <p:nvPr/>
        </p:nvCxnSpPr>
        <p:spPr>
          <a:xfrm flipV="1">
            <a:off x="2422213" y="4446581"/>
            <a:ext cx="2005771" cy="521632"/>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2422214" y="4077073"/>
            <a:ext cx="2653842" cy="630324"/>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8" idx="3"/>
          </p:cNvCxnSpPr>
          <p:nvPr/>
        </p:nvCxnSpPr>
        <p:spPr>
          <a:xfrm>
            <a:off x="2821650" y="5800909"/>
            <a:ext cx="1246294" cy="0"/>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6" idx="1"/>
          </p:cNvCxnSpPr>
          <p:nvPr/>
        </p:nvCxnSpPr>
        <p:spPr>
          <a:xfrm flipH="1">
            <a:off x="5652120" y="1750910"/>
            <a:ext cx="731020" cy="381946"/>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1" idx="1"/>
          </p:cNvCxnSpPr>
          <p:nvPr/>
        </p:nvCxnSpPr>
        <p:spPr>
          <a:xfrm flipH="1" flipV="1">
            <a:off x="5436096" y="2322360"/>
            <a:ext cx="1106605" cy="538609"/>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7" idx="1"/>
          </p:cNvCxnSpPr>
          <p:nvPr/>
        </p:nvCxnSpPr>
        <p:spPr>
          <a:xfrm flipH="1">
            <a:off x="5436096" y="5944925"/>
            <a:ext cx="759628" cy="100852"/>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6641511" y="3432419"/>
            <a:ext cx="2124299" cy="1077218"/>
          </a:xfrm>
          <a:prstGeom prst="rect">
            <a:avLst/>
          </a:prstGeom>
          <a:noFill/>
        </p:spPr>
        <p:txBody>
          <a:bodyPr wrap="none" rtlCol="0">
            <a:spAutoFit/>
          </a:bodyPr>
          <a:lstStyle/>
          <a:p>
            <a:pPr algn="ctr"/>
            <a:r>
              <a:rPr lang="en-CA" sz="3200" dirty="0" smtClean="0">
                <a:solidFill>
                  <a:schemeClr val="bg1"/>
                </a:solidFill>
              </a:rPr>
              <a:t>Patch panel</a:t>
            </a:r>
            <a:br>
              <a:rPr lang="en-CA" sz="3200" dirty="0" smtClean="0">
                <a:solidFill>
                  <a:schemeClr val="bg1"/>
                </a:solidFill>
              </a:rPr>
            </a:br>
            <a:r>
              <a:rPr lang="en-CA" sz="3200" dirty="0" smtClean="0">
                <a:solidFill>
                  <a:schemeClr val="bg1"/>
                </a:solidFill>
              </a:rPr>
              <a:t>Ethernet</a:t>
            </a:r>
            <a:endParaRPr lang="en-CA" sz="3200" dirty="0">
              <a:solidFill>
                <a:schemeClr val="bg1"/>
              </a:solidFill>
            </a:endParaRPr>
          </a:p>
        </p:txBody>
      </p:sp>
      <p:sp>
        <p:nvSpPr>
          <p:cNvPr id="38" name="TextBox 37"/>
          <p:cNvSpPr txBox="1"/>
          <p:nvPr/>
        </p:nvSpPr>
        <p:spPr>
          <a:xfrm>
            <a:off x="548560" y="3369363"/>
            <a:ext cx="2124299" cy="1077218"/>
          </a:xfrm>
          <a:prstGeom prst="rect">
            <a:avLst/>
          </a:prstGeom>
          <a:noFill/>
        </p:spPr>
        <p:txBody>
          <a:bodyPr wrap="none" rtlCol="0">
            <a:spAutoFit/>
          </a:bodyPr>
          <a:lstStyle/>
          <a:p>
            <a:pPr algn="ctr"/>
            <a:r>
              <a:rPr lang="en-CA" sz="3200" dirty="0" smtClean="0">
                <a:solidFill>
                  <a:schemeClr val="bg1"/>
                </a:solidFill>
              </a:rPr>
              <a:t>Patch panel</a:t>
            </a:r>
            <a:br>
              <a:rPr lang="en-CA" sz="3200" dirty="0" smtClean="0">
                <a:solidFill>
                  <a:schemeClr val="bg1"/>
                </a:solidFill>
              </a:rPr>
            </a:br>
            <a:r>
              <a:rPr lang="en-CA" sz="3200" dirty="0" smtClean="0">
                <a:solidFill>
                  <a:schemeClr val="bg1"/>
                </a:solidFill>
              </a:rPr>
              <a:t>video</a:t>
            </a:r>
            <a:endParaRPr lang="en-CA" sz="3200" dirty="0">
              <a:solidFill>
                <a:schemeClr val="bg1"/>
              </a:solidFill>
            </a:endParaRPr>
          </a:p>
        </p:txBody>
      </p:sp>
      <p:cxnSp>
        <p:nvCxnSpPr>
          <p:cNvPr id="39" name="Straight Arrow Connector 38"/>
          <p:cNvCxnSpPr>
            <a:stCxn id="38" idx="3"/>
          </p:cNvCxnSpPr>
          <p:nvPr/>
        </p:nvCxnSpPr>
        <p:spPr>
          <a:xfrm flipV="1">
            <a:off x="2672859" y="3053799"/>
            <a:ext cx="2043157" cy="854173"/>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37" idx="1"/>
          </p:cNvCxnSpPr>
          <p:nvPr/>
        </p:nvCxnSpPr>
        <p:spPr>
          <a:xfrm flipH="1" flipV="1">
            <a:off x="5652120" y="3323102"/>
            <a:ext cx="989391" cy="647926"/>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767248" y="4542478"/>
            <a:ext cx="1774012" cy="1077218"/>
          </a:xfrm>
          <a:prstGeom prst="rect">
            <a:avLst/>
          </a:prstGeom>
          <a:noFill/>
        </p:spPr>
        <p:txBody>
          <a:bodyPr wrap="none" rtlCol="0">
            <a:spAutoFit/>
          </a:bodyPr>
          <a:lstStyle/>
          <a:p>
            <a:pPr algn="ctr"/>
            <a:r>
              <a:rPr lang="en-CA" sz="3200" dirty="0" smtClean="0">
                <a:solidFill>
                  <a:schemeClr val="bg1"/>
                </a:solidFill>
              </a:rPr>
              <a:t>Backup</a:t>
            </a:r>
            <a:br>
              <a:rPr lang="en-CA" sz="3200" dirty="0" smtClean="0">
                <a:solidFill>
                  <a:schemeClr val="bg1"/>
                </a:solidFill>
              </a:rPr>
            </a:br>
            <a:r>
              <a:rPr lang="en-CA" sz="3200" dirty="0" smtClean="0">
                <a:solidFill>
                  <a:schemeClr val="bg1"/>
                </a:solidFill>
              </a:rPr>
              <a:t>disk drive</a:t>
            </a:r>
            <a:endParaRPr lang="en-CA" sz="3200" dirty="0">
              <a:solidFill>
                <a:schemeClr val="bg1"/>
              </a:solidFill>
            </a:endParaRPr>
          </a:p>
        </p:txBody>
      </p:sp>
      <p:cxnSp>
        <p:nvCxnSpPr>
          <p:cNvPr id="51" name="Straight Arrow Connector 50"/>
          <p:cNvCxnSpPr>
            <a:stCxn id="47" idx="1"/>
          </p:cNvCxnSpPr>
          <p:nvPr/>
        </p:nvCxnSpPr>
        <p:spPr>
          <a:xfrm flipH="1">
            <a:off x="5652120" y="5081087"/>
            <a:ext cx="1115128" cy="0"/>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799206" y="1248881"/>
            <a:ext cx="1623008" cy="1077218"/>
          </a:xfrm>
          <a:prstGeom prst="rect">
            <a:avLst/>
          </a:prstGeom>
          <a:noFill/>
        </p:spPr>
        <p:txBody>
          <a:bodyPr wrap="none" rtlCol="0">
            <a:spAutoFit/>
          </a:bodyPr>
          <a:lstStyle/>
          <a:p>
            <a:pPr algn="ctr"/>
            <a:r>
              <a:rPr lang="en-CA" sz="3200" dirty="0" smtClean="0">
                <a:solidFill>
                  <a:schemeClr val="bg1"/>
                </a:solidFill>
              </a:rPr>
              <a:t>Network</a:t>
            </a:r>
            <a:br>
              <a:rPr lang="en-CA" sz="3200" dirty="0" smtClean="0">
                <a:solidFill>
                  <a:schemeClr val="bg1"/>
                </a:solidFill>
              </a:rPr>
            </a:br>
            <a:r>
              <a:rPr lang="en-CA" sz="3200" dirty="0" smtClean="0">
                <a:solidFill>
                  <a:schemeClr val="bg1"/>
                </a:solidFill>
              </a:rPr>
              <a:t>router</a:t>
            </a:r>
            <a:endParaRPr lang="en-CA" sz="3200" dirty="0">
              <a:solidFill>
                <a:schemeClr val="bg1"/>
              </a:solidFill>
            </a:endParaRPr>
          </a:p>
        </p:txBody>
      </p:sp>
      <p:cxnSp>
        <p:nvCxnSpPr>
          <p:cNvPr id="55" name="Straight Arrow Connector 54"/>
          <p:cNvCxnSpPr>
            <a:stCxn id="54" idx="3"/>
          </p:cNvCxnSpPr>
          <p:nvPr/>
        </p:nvCxnSpPr>
        <p:spPr>
          <a:xfrm>
            <a:off x="2422214" y="1787490"/>
            <a:ext cx="2005770" cy="502029"/>
          </a:xfrm>
          <a:prstGeom prst="straightConnector1">
            <a:avLst/>
          </a:prstGeom>
          <a:ln w="4445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03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37" grpId="0"/>
      <p:bldP spid="38" grpId="0"/>
      <p:bldP spid="47" grpId="0"/>
      <p:bldP spid="5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Home Backup</a:t>
            </a:r>
            <a:br>
              <a:rPr lang="en-CA" dirty="0" smtClean="0"/>
            </a:br>
            <a:r>
              <a:rPr lang="en-CA" dirty="0"/>
              <a:t>Alternatives</a:t>
            </a:r>
          </a:p>
        </p:txBody>
      </p:sp>
      <p:sp>
        <p:nvSpPr>
          <p:cNvPr id="4" name="Slide Number Placeholder 3"/>
          <p:cNvSpPr>
            <a:spLocks noGrp="1"/>
          </p:cNvSpPr>
          <p:nvPr>
            <p:ph type="sldNum" sz="quarter" idx="12"/>
          </p:nvPr>
        </p:nvSpPr>
        <p:spPr/>
        <p:txBody>
          <a:bodyPr/>
          <a:lstStyle/>
          <a:p>
            <a:fld id="{A82C91AC-F8C4-471A-9F19-C2EA8576DF20}" type="slidenum">
              <a:rPr lang="en-CA" smtClean="0"/>
              <a:pPr/>
              <a:t>29</a:t>
            </a:fld>
            <a:endParaRPr lang="en-CA" dirty="0"/>
          </a:p>
        </p:txBody>
      </p:sp>
      <p:sp>
        <p:nvSpPr>
          <p:cNvPr id="5" name="Content Placeholder 4"/>
          <p:cNvSpPr>
            <a:spLocks noGrp="1"/>
          </p:cNvSpPr>
          <p:nvPr>
            <p:ph idx="1"/>
          </p:nvPr>
        </p:nvSpPr>
        <p:spPr/>
        <p:txBody>
          <a:bodyPr>
            <a:normAutofit/>
          </a:bodyPr>
          <a:lstStyle/>
          <a:p>
            <a:r>
              <a:rPr lang="en-CA" dirty="0"/>
              <a:t>Backup </a:t>
            </a:r>
            <a:r>
              <a:rPr lang="en-CA" dirty="0" smtClean="0"/>
              <a:t>Basics</a:t>
            </a:r>
          </a:p>
          <a:p>
            <a:r>
              <a:rPr lang="en-CA" dirty="0" smtClean="0"/>
              <a:t>Same </a:t>
            </a:r>
            <a:r>
              <a:rPr lang="en-CA" dirty="0"/>
              <a:t>Machine </a:t>
            </a:r>
            <a:r>
              <a:rPr lang="en-CA" dirty="0" smtClean="0"/>
              <a:t>Backup</a:t>
            </a:r>
          </a:p>
          <a:p>
            <a:r>
              <a:rPr lang="en-CA" dirty="0" smtClean="0"/>
              <a:t>External </a:t>
            </a:r>
            <a:r>
              <a:rPr lang="en-CA" dirty="0"/>
              <a:t>drive </a:t>
            </a:r>
            <a:r>
              <a:rPr lang="en-CA" dirty="0" smtClean="0"/>
              <a:t>backup</a:t>
            </a:r>
          </a:p>
          <a:p>
            <a:r>
              <a:rPr lang="en-CA" dirty="0" smtClean="0"/>
              <a:t>Cloud-based </a:t>
            </a:r>
            <a:r>
              <a:rPr lang="en-CA" dirty="0"/>
              <a:t>backup</a:t>
            </a:r>
          </a:p>
        </p:txBody>
      </p:sp>
      <p:pic>
        <p:nvPicPr>
          <p:cNvPr id="5122" name="Picture 2" descr="http://www.itworld.com/sites/default/files/synology_ds7122b-113404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8242" y="3356992"/>
            <a:ext cx="4548014" cy="304701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File:Computer-Backup.gi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4331" y="2191834"/>
            <a:ext cx="5828149" cy="386715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www.itworld.com/sites/default/files/full_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1680" y="3928070"/>
            <a:ext cx="571500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Compu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736" y="2924944"/>
            <a:ext cx="4752528" cy="3271031"/>
          </a:xfrm>
          <a:prstGeom prst="rect">
            <a:avLst/>
          </a:prstGeom>
          <a:noFill/>
          <a:extLst>
            <a:ext uri="{909E8E84-426E-40DD-AFC4-6F175D3DCCD1}">
              <a14:hiddenFill xmlns:a14="http://schemas.microsoft.com/office/drawing/2010/main">
                <a:solidFill>
                  <a:srgbClr val="FFFFFF"/>
                </a:solidFill>
              </a14:hiddenFill>
            </a:ext>
          </a:extLst>
        </p:spPr>
      </p:pic>
      <p:sp>
        <p:nvSpPr>
          <p:cNvPr id="3" name="Circular Arrow 2"/>
          <p:cNvSpPr/>
          <p:nvPr/>
        </p:nvSpPr>
        <p:spPr>
          <a:xfrm rot="7555386">
            <a:off x="5976156" y="3078541"/>
            <a:ext cx="1800200" cy="1872208"/>
          </a:xfrm>
          <a:prstGeom prst="circularArrow">
            <a:avLst>
              <a:gd name="adj1" fmla="val 12500"/>
              <a:gd name="adj2" fmla="val 1142319"/>
              <a:gd name="adj3" fmla="val 20457681"/>
              <a:gd name="adj4" fmla="val 7135359"/>
              <a:gd name="adj5" fmla="val 186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pic>
        <p:nvPicPr>
          <p:cNvPr id="1026" name="Picture 2" descr="http://normanblogger.com/wp-content/uploads/2013/02/laptop-on-car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51520" y="2191834"/>
            <a:ext cx="4009293" cy="3867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629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2" presetClass="entr" presetSubtype="2"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anim calcmode="lin" valueType="num">
                                      <p:cBhvr additive="base">
                                        <p:cTn id="9" dur="500" fill="hold"/>
                                        <p:tgtEl>
                                          <p:spTgt spid="5124"/>
                                        </p:tgtEl>
                                        <p:attrNameLst>
                                          <p:attrName>ppt_x</p:attrName>
                                        </p:attrNameLst>
                                      </p:cBhvr>
                                      <p:tavLst>
                                        <p:tav tm="0">
                                          <p:val>
                                            <p:strVal val="1+#ppt_w/2"/>
                                          </p:val>
                                        </p:tav>
                                        <p:tav tm="100000">
                                          <p:val>
                                            <p:strVal val="#ppt_x"/>
                                          </p:val>
                                        </p:tav>
                                      </p:tavLst>
                                    </p:anim>
                                    <p:anim calcmode="lin" valueType="num">
                                      <p:cBhvr additive="base">
                                        <p:cTn id="10" dur="500" fill="hold"/>
                                        <p:tgtEl>
                                          <p:spTgt spid="5124"/>
                                        </p:tgtEl>
                                        <p:attrNameLst>
                                          <p:attrName>ppt_y</p:attrName>
                                        </p:attrNameLst>
                                      </p:cBhvr>
                                      <p:tavLst>
                                        <p:tav tm="0">
                                          <p:val>
                                            <p:strVal val="#ppt_y"/>
                                          </p:val>
                                        </p:tav>
                                        <p:tav tm="100000">
                                          <p:val>
                                            <p:strVal val="#ppt_y"/>
                                          </p:val>
                                        </p:tav>
                                      </p:tavLst>
                                    </p:anim>
                                  </p:childTnLst>
                                </p:cTn>
                              </p:par>
                              <p:par>
                                <p:cTn id="11" presetID="2" presetClass="entr" presetSubtype="8"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0-#ppt_w/2"/>
                                          </p:val>
                                        </p:tav>
                                        <p:tav tm="100000">
                                          <p:val>
                                            <p:strVal val="#ppt_x"/>
                                          </p:val>
                                        </p:tav>
                                      </p:tavLst>
                                    </p:anim>
                                    <p:anim calcmode="lin" valueType="num">
                                      <p:cBhvr additive="base">
                                        <p:cTn id="14"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26"/>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5128"/>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3"/>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12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Internet and Media </a:t>
            </a:r>
            <a:r>
              <a:rPr lang="en-CA" dirty="0" smtClean="0"/>
              <a:t>Safety for Families</a:t>
            </a:r>
            <a:r>
              <a:rPr lang="en-CA" sz="3100" dirty="0" smtClean="0"/>
              <a:t/>
            </a:r>
            <a:br>
              <a:rPr lang="en-CA" sz="3100" dirty="0" smtClean="0"/>
            </a:br>
            <a:r>
              <a:rPr lang="en-CA" dirty="0" smtClean="0"/>
              <a:t>7-Lesson </a:t>
            </a:r>
            <a:r>
              <a:rPr lang="en-CA" dirty="0"/>
              <a:t>Sunday School </a:t>
            </a:r>
            <a:r>
              <a:rPr lang="en-CA" dirty="0" smtClean="0"/>
              <a:t>Class </a:t>
            </a:r>
            <a:endParaRPr lang="en-CA" dirty="0"/>
          </a:p>
        </p:txBody>
      </p:sp>
      <p:sp>
        <p:nvSpPr>
          <p:cNvPr id="3" name="Content Placeholder 2"/>
          <p:cNvSpPr>
            <a:spLocks noGrp="1"/>
          </p:cNvSpPr>
          <p:nvPr>
            <p:ph idx="1"/>
          </p:nvPr>
        </p:nvSpPr>
        <p:spPr/>
        <p:txBody>
          <a:bodyPr>
            <a:normAutofit fontScale="92500" lnSpcReduction="10000"/>
          </a:bodyPr>
          <a:lstStyle/>
          <a:p>
            <a:pPr marL="514350" indent="-514350">
              <a:buFont typeface="+mj-lt"/>
              <a:buAutoNum type="arabicPeriod"/>
            </a:pPr>
            <a:r>
              <a:rPr lang="en-CA" dirty="0"/>
              <a:t>Children are an Heritage of the Lord</a:t>
            </a:r>
          </a:p>
          <a:p>
            <a:pPr marL="514350" indent="-514350">
              <a:buFont typeface="+mj-lt"/>
              <a:buAutoNum type="arabicPeriod"/>
            </a:pPr>
            <a:r>
              <a:rPr lang="en-CA" dirty="0" smtClean="0"/>
              <a:t>The </a:t>
            </a:r>
            <a:r>
              <a:rPr lang="en-CA" dirty="0"/>
              <a:t>Sacred Roles of Fathers and Mothers</a:t>
            </a:r>
          </a:p>
          <a:p>
            <a:pPr marL="514350" indent="-514350">
              <a:buFont typeface="+mj-lt"/>
              <a:buAutoNum type="arabicPeriod"/>
            </a:pPr>
            <a:r>
              <a:rPr lang="en-CA" dirty="0" smtClean="0"/>
              <a:t>Internet </a:t>
            </a:r>
            <a:r>
              <a:rPr lang="en-CA" dirty="0"/>
              <a:t>and Media Safety for Families</a:t>
            </a:r>
          </a:p>
          <a:p>
            <a:pPr marL="514350" indent="-514350">
              <a:buFont typeface="+mj-lt"/>
              <a:buAutoNum type="arabicPeriod"/>
            </a:pPr>
            <a:r>
              <a:rPr lang="en-CA" dirty="0" smtClean="0"/>
              <a:t>Teach your Children about Media Choices </a:t>
            </a:r>
          </a:p>
          <a:p>
            <a:pPr marL="514350" indent="-514350">
              <a:buFont typeface="+mj-lt"/>
              <a:buAutoNum type="arabicPeriod"/>
            </a:pPr>
            <a:r>
              <a:rPr lang="en-CA" dirty="0" smtClean="0"/>
              <a:t>Teach your Children to prevent/avoid Pornography</a:t>
            </a:r>
          </a:p>
          <a:p>
            <a:pPr marL="514350" indent="-514350">
              <a:buFont typeface="+mj-lt"/>
              <a:buAutoNum type="arabicPeriod"/>
            </a:pPr>
            <a:r>
              <a:rPr lang="en-CA" dirty="0" smtClean="0"/>
              <a:t>Teach Your Children about inappropriate Internet/Media Exposures</a:t>
            </a:r>
          </a:p>
          <a:p>
            <a:pPr marL="514350" indent="-514350">
              <a:buFont typeface="+mj-lt"/>
              <a:buAutoNum type="arabicPeriod"/>
            </a:pPr>
            <a:r>
              <a:rPr lang="en-CA" dirty="0" smtClean="0"/>
              <a:t>Make Emergency Response Plans</a:t>
            </a:r>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3</a:t>
            </a:fld>
            <a:endParaRPr lang="en-CA" dirty="0"/>
          </a:p>
        </p:txBody>
      </p:sp>
      <p:sp>
        <p:nvSpPr>
          <p:cNvPr id="5" name="Right Arrow 4"/>
          <p:cNvSpPr/>
          <p:nvPr/>
        </p:nvSpPr>
        <p:spPr>
          <a:xfrm>
            <a:off x="251520" y="2492896"/>
            <a:ext cx="720080" cy="792088"/>
          </a:xfrm>
          <a:prstGeom prst="rightArrow">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8254836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Home Backup</a:t>
            </a:r>
            <a:br>
              <a:rPr lang="en-CA" dirty="0" smtClean="0"/>
            </a:br>
            <a:r>
              <a:rPr lang="en-CA" dirty="0"/>
              <a:t>Alternatives</a:t>
            </a:r>
          </a:p>
        </p:txBody>
      </p:sp>
      <p:sp>
        <p:nvSpPr>
          <p:cNvPr id="4" name="Slide Number Placeholder 3"/>
          <p:cNvSpPr>
            <a:spLocks noGrp="1"/>
          </p:cNvSpPr>
          <p:nvPr>
            <p:ph type="sldNum" sz="quarter" idx="12"/>
          </p:nvPr>
        </p:nvSpPr>
        <p:spPr/>
        <p:txBody>
          <a:bodyPr/>
          <a:lstStyle/>
          <a:p>
            <a:fld id="{A82C91AC-F8C4-471A-9F19-C2EA8576DF20}" type="slidenum">
              <a:rPr lang="en-CA" smtClean="0"/>
              <a:pPr/>
              <a:t>30</a:t>
            </a:fld>
            <a:endParaRPr lang="en-CA" dirty="0"/>
          </a:p>
        </p:txBody>
      </p:sp>
      <p:sp>
        <p:nvSpPr>
          <p:cNvPr id="5" name="Content Placeholder 4"/>
          <p:cNvSpPr>
            <a:spLocks noGrp="1"/>
          </p:cNvSpPr>
          <p:nvPr>
            <p:ph idx="1"/>
          </p:nvPr>
        </p:nvSpPr>
        <p:spPr/>
        <p:txBody>
          <a:bodyPr>
            <a:normAutofit fontScale="85000" lnSpcReduction="20000"/>
          </a:bodyPr>
          <a:lstStyle/>
          <a:p>
            <a:r>
              <a:rPr lang="en-CA" dirty="0" smtClean="0"/>
              <a:t>Backup Basics</a:t>
            </a:r>
          </a:p>
          <a:p>
            <a:pPr lvl="1"/>
            <a:r>
              <a:rPr lang="en-CA" dirty="0">
                <a:hlinkClick r:id="rId3"/>
              </a:rPr>
              <a:t>http://</a:t>
            </a:r>
            <a:r>
              <a:rPr lang="en-CA" dirty="0" smtClean="0">
                <a:hlinkClick r:id="rId3"/>
              </a:rPr>
              <a:t>www.itworld.com/consumerization-it/325698/how-backup-files-your-computer-part-1-basics</a:t>
            </a:r>
            <a:endParaRPr lang="en-CA" dirty="0"/>
          </a:p>
          <a:p>
            <a:r>
              <a:rPr lang="en-CA" dirty="0"/>
              <a:t>Same Machine </a:t>
            </a:r>
            <a:r>
              <a:rPr lang="en-CA" dirty="0" smtClean="0"/>
              <a:t>Backup</a:t>
            </a:r>
          </a:p>
          <a:p>
            <a:pPr lvl="1"/>
            <a:r>
              <a:rPr lang="en-CA" dirty="0">
                <a:hlinkClick r:id="rId4"/>
              </a:rPr>
              <a:t>http://</a:t>
            </a:r>
            <a:r>
              <a:rPr lang="en-CA" dirty="0" smtClean="0">
                <a:hlinkClick r:id="rId4"/>
              </a:rPr>
              <a:t>www.itworld.com/consumerization-it/326389/best-home-backup-plan-options-part-2-same-machine-backup</a:t>
            </a:r>
            <a:endParaRPr lang="en-CA" dirty="0"/>
          </a:p>
          <a:p>
            <a:r>
              <a:rPr lang="en-CA" dirty="0" smtClean="0"/>
              <a:t>External </a:t>
            </a:r>
            <a:r>
              <a:rPr lang="en-CA" dirty="0"/>
              <a:t>drive </a:t>
            </a:r>
            <a:r>
              <a:rPr lang="en-CA" dirty="0" smtClean="0"/>
              <a:t>backup</a:t>
            </a:r>
          </a:p>
          <a:p>
            <a:pPr lvl="1"/>
            <a:r>
              <a:rPr lang="en-CA" dirty="0">
                <a:hlinkClick r:id="rId5"/>
              </a:rPr>
              <a:t>http://</a:t>
            </a:r>
            <a:r>
              <a:rPr lang="en-CA" dirty="0" smtClean="0">
                <a:hlinkClick r:id="rId5"/>
              </a:rPr>
              <a:t>www.itworld.com/consumerization-it/327820/best-home-backup-plan-options-part-3-external-drive-backup</a:t>
            </a:r>
            <a:endParaRPr lang="en-CA" dirty="0" smtClean="0"/>
          </a:p>
          <a:p>
            <a:r>
              <a:rPr lang="en-CA" dirty="0"/>
              <a:t>Cloud-based </a:t>
            </a:r>
            <a:r>
              <a:rPr lang="en-CA" dirty="0" smtClean="0"/>
              <a:t>backup</a:t>
            </a:r>
          </a:p>
          <a:p>
            <a:pPr lvl="1"/>
            <a:r>
              <a:rPr lang="en-CA" dirty="0">
                <a:hlinkClick r:id="rId6"/>
              </a:rPr>
              <a:t>http://</a:t>
            </a:r>
            <a:r>
              <a:rPr lang="en-CA" dirty="0" smtClean="0">
                <a:hlinkClick r:id="rId6"/>
              </a:rPr>
              <a:t>www.itworld.com/consumerization-it/328710/best-home-backup-plan-options-part-4-cloud-based-backup</a:t>
            </a:r>
            <a:endParaRPr lang="en-CA" dirty="0" smtClean="0"/>
          </a:p>
          <a:p>
            <a:pPr lvl="1"/>
            <a:endParaRPr lang="en-CA" dirty="0"/>
          </a:p>
          <a:p>
            <a:pPr lvl="1"/>
            <a:endParaRPr lang="en-CA" dirty="0" smtClean="0"/>
          </a:p>
          <a:p>
            <a:pPr lvl="1"/>
            <a:endParaRPr lang="en-CA" dirty="0"/>
          </a:p>
        </p:txBody>
      </p:sp>
    </p:spTree>
    <p:extLst>
      <p:ext uri="{BB962C8B-B14F-4D97-AF65-F5344CB8AC3E}">
        <p14:creationId xmlns:p14="http://schemas.microsoft.com/office/powerpoint/2010/main" val="9880227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Bibliography - 1</a:t>
            </a:r>
            <a:br>
              <a:rPr lang="en-CA" dirty="0" smtClean="0"/>
            </a:br>
            <a:endParaRPr lang="en-CA" dirty="0"/>
          </a:p>
        </p:txBody>
      </p:sp>
      <p:sp>
        <p:nvSpPr>
          <p:cNvPr id="3" name="Content Placeholder 2"/>
          <p:cNvSpPr>
            <a:spLocks noGrp="1"/>
          </p:cNvSpPr>
          <p:nvPr>
            <p:ph idx="1"/>
          </p:nvPr>
        </p:nvSpPr>
        <p:spPr/>
        <p:txBody>
          <a:bodyPr>
            <a:normAutofit fontScale="92500" lnSpcReduction="10000"/>
          </a:bodyPr>
          <a:lstStyle/>
          <a:p>
            <a:r>
              <a:rPr lang="en-CA" dirty="0" err="1" smtClean="0"/>
              <a:t>LDSTech</a:t>
            </a:r>
            <a:r>
              <a:rPr lang="en-CA" dirty="0" smtClean="0"/>
              <a:t> - Internet and Family Safety</a:t>
            </a:r>
          </a:p>
          <a:p>
            <a:pPr lvl="1"/>
            <a:r>
              <a:rPr lang="en-CA" dirty="0" smtClean="0">
                <a:hlinkClick r:id="rId3"/>
              </a:rPr>
              <a:t>https://tech.lds.org/wiki/Family_Safety</a:t>
            </a:r>
            <a:endParaRPr lang="en-CA" dirty="0" smtClean="0"/>
          </a:p>
          <a:p>
            <a:r>
              <a:rPr lang="en-CA" dirty="0" err="1"/>
              <a:t>LDSTech</a:t>
            </a:r>
            <a:r>
              <a:rPr lang="en-CA" dirty="0"/>
              <a:t> - </a:t>
            </a:r>
            <a:r>
              <a:rPr lang="en-CA" dirty="0" smtClean="0"/>
              <a:t>Family </a:t>
            </a:r>
            <a:r>
              <a:rPr lang="en-CA" dirty="0"/>
              <a:t>safety with </a:t>
            </a:r>
            <a:r>
              <a:rPr lang="en-CA" dirty="0" smtClean="0"/>
              <a:t>technology</a:t>
            </a:r>
          </a:p>
          <a:p>
            <a:pPr lvl="1"/>
            <a:r>
              <a:rPr lang="en-CA" dirty="0">
                <a:hlinkClick r:id="rId4"/>
              </a:rPr>
              <a:t>https://</a:t>
            </a:r>
            <a:r>
              <a:rPr lang="en-CA" dirty="0" smtClean="0">
                <a:hlinkClick r:id="rId4"/>
              </a:rPr>
              <a:t>tech.lds.org/wiki/Family_safety_with_technology</a:t>
            </a:r>
            <a:endParaRPr lang="en-CA" dirty="0" smtClean="0"/>
          </a:p>
          <a:p>
            <a:r>
              <a:rPr lang="en-CA" dirty="0" err="1" smtClean="0"/>
              <a:t>OpenDNS</a:t>
            </a:r>
            <a:endParaRPr lang="en-CA" dirty="0" smtClean="0"/>
          </a:p>
          <a:p>
            <a:pPr lvl="1"/>
            <a:r>
              <a:rPr lang="en-CA" dirty="0">
                <a:hlinkClick r:id="rId5"/>
              </a:rPr>
              <a:t>http://www.opendns.com</a:t>
            </a:r>
            <a:r>
              <a:rPr lang="en-CA" dirty="0" smtClean="0">
                <a:hlinkClick r:id="rId5"/>
              </a:rPr>
              <a:t>/</a:t>
            </a:r>
            <a:endParaRPr lang="en-CA" dirty="0" smtClean="0"/>
          </a:p>
          <a:p>
            <a:r>
              <a:rPr lang="en-CA" dirty="0"/>
              <a:t>Parental Control &amp; Monitoring</a:t>
            </a:r>
          </a:p>
          <a:p>
            <a:pPr lvl="1"/>
            <a:r>
              <a:rPr lang="en-CA" dirty="0">
                <a:hlinkClick r:id="rId6"/>
              </a:rPr>
              <a:t>http://</a:t>
            </a:r>
            <a:r>
              <a:rPr lang="en-CA" dirty="0" smtClean="0">
                <a:hlinkClick r:id="rId6"/>
              </a:rPr>
              <a:t>www.pcmag.com/category2/0,2806,1639158,00.asp</a:t>
            </a:r>
            <a:endParaRPr lang="en-CA" dirty="0" smtClean="0"/>
          </a:p>
          <a:p>
            <a:pPr lvl="1"/>
            <a:endParaRPr lang="en-CA" dirty="0"/>
          </a:p>
          <a:p>
            <a:endParaRPr lang="en-CA" dirty="0" smtClean="0"/>
          </a:p>
          <a:p>
            <a:pPr lvl="1"/>
            <a:endParaRPr lang="en-CA" dirty="0" smtClean="0"/>
          </a:p>
          <a:p>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31</a:t>
            </a:fld>
            <a:endParaRPr lang="en-CA" dirty="0"/>
          </a:p>
        </p:txBody>
      </p:sp>
    </p:spTree>
    <p:extLst>
      <p:ext uri="{BB962C8B-B14F-4D97-AF65-F5344CB8AC3E}">
        <p14:creationId xmlns:p14="http://schemas.microsoft.com/office/powerpoint/2010/main" val="39365082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a:t>Bibliography – 2</a:t>
            </a:r>
            <a:r>
              <a:rPr lang="en-CA" dirty="0" smtClean="0"/>
              <a:t/>
            </a:r>
            <a:br>
              <a:rPr lang="en-CA" dirty="0" smtClean="0"/>
            </a:br>
            <a:endParaRPr lang="en-CA" dirty="0"/>
          </a:p>
        </p:txBody>
      </p:sp>
      <p:sp>
        <p:nvSpPr>
          <p:cNvPr id="3" name="Content Placeholder 2"/>
          <p:cNvSpPr>
            <a:spLocks noGrp="1"/>
          </p:cNvSpPr>
          <p:nvPr>
            <p:ph idx="1"/>
          </p:nvPr>
        </p:nvSpPr>
        <p:spPr/>
        <p:txBody>
          <a:bodyPr>
            <a:normAutofit fontScale="85000" lnSpcReduction="10000"/>
          </a:bodyPr>
          <a:lstStyle/>
          <a:p>
            <a:r>
              <a:rPr lang="en-CA" dirty="0" smtClean="0"/>
              <a:t>Parent-Child </a:t>
            </a:r>
            <a:r>
              <a:rPr lang="en-CA" dirty="0"/>
              <a:t>Interviews, By Carlos E. </a:t>
            </a:r>
            <a:r>
              <a:rPr lang="en-CA" dirty="0" err="1"/>
              <a:t>Asay</a:t>
            </a:r>
            <a:endParaRPr lang="en-CA" dirty="0"/>
          </a:p>
          <a:p>
            <a:pPr lvl="1"/>
            <a:r>
              <a:rPr lang="en-CA" dirty="0"/>
              <a:t>General Conference - October 1983</a:t>
            </a:r>
          </a:p>
          <a:p>
            <a:pPr lvl="1"/>
            <a:r>
              <a:rPr lang="en-CA" dirty="0">
                <a:hlinkClick r:id="rId3"/>
              </a:rPr>
              <a:t>https://</a:t>
            </a:r>
            <a:r>
              <a:rPr lang="en-CA" dirty="0" smtClean="0">
                <a:hlinkClick r:id="rId3"/>
              </a:rPr>
              <a:t>www.lds.org/general-conference/1983/10/parent-child-interviews?lang=eng</a:t>
            </a:r>
            <a:endParaRPr lang="en-CA" dirty="0"/>
          </a:p>
          <a:p>
            <a:r>
              <a:rPr lang="en-CA" dirty="0"/>
              <a:t>Security and your Apple </a:t>
            </a:r>
            <a:r>
              <a:rPr lang="en-CA" dirty="0" smtClean="0"/>
              <a:t>ID</a:t>
            </a:r>
          </a:p>
          <a:p>
            <a:pPr lvl="1"/>
            <a:r>
              <a:rPr lang="en-CA" dirty="0">
                <a:hlinkClick r:id="rId4"/>
              </a:rPr>
              <a:t>http://</a:t>
            </a:r>
            <a:r>
              <a:rPr lang="en-CA" dirty="0" smtClean="0">
                <a:hlinkClick r:id="rId4"/>
              </a:rPr>
              <a:t>support.apple.com/kb/HT4232</a:t>
            </a:r>
            <a:endParaRPr lang="en-CA" dirty="0"/>
          </a:p>
          <a:p>
            <a:r>
              <a:rPr lang="en-CA" dirty="0" smtClean="0"/>
              <a:t>Telus - Parental </a:t>
            </a:r>
            <a:r>
              <a:rPr lang="en-CA" dirty="0"/>
              <a:t>control </a:t>
            </a:r>
            <a:r>
              <a:rPr lang="en-CA" dirty="0" smtClean="0"/>
              <a:t>technology</a:t>
            </a:r>
          </a:p>
          <a:p>
            <a:pPr lvl="1"/>
            <a:r>
              <a:rPr lang="en-CA" dirty="0" smtClean="0">
                <a:hlinkClick r:id="rId5"/>
              </a:rPr>
              <a:t>Link</a:t>
            </a:r>
            <a:endParaRPr lang="en-CA" dirty="0"/>
          </a:p>
          <a:p>
            <a:r>
              <a:rPr lang="en-CA" dirty="0" err="1"/>
              <a:t>Telus</a:t>
            </a:r>
            <a:r>
              <a:rPr lang="en-CA" dirty="0"/>
              <a:t> - </a:t>
            </a:r>
            <a:r>
              <a:rPr lang="en-CA" dirty="0" smtClean="0"/>
              <a:t>Security help</a:t>
            </a:r>
          </a:p>
          <a:p>
            <a:pPr lvl="1"/>
            <a:r>
              <a:rPr lang="en-CA" dirty="0">
                <a:hlinkClick r:id="rId6"/>
              </a:rPr>
              <a:t>http://</a:t>
            </a:r>
            <a:r>
              <a:rPr lang="en-CA" dirty="0" smtClean="0">
                <a:hlinkClick r:id="rId6"/>
              </a:rPr>
              <a:t>www.telus.com/content/help/internet-support/security.jsp</a:t>
            </a:r>
            <a:endParaRPr lang="en-CA" dirty="0" smtClean="0"/>
          </a:p>
          <a:p>
            <a:pPr marL="457200" lvl="1" indent="0">
              <a:buNone/>
            </a:pPr>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32</a:t>
            </a:fld>
            <a:endParaRPr lang="en-CA" dirty="0"/>
          </a:p>
        </p:txBody>
      </p:sp>
    </p:spTree>
    <p:extLst>
      <p:ext uri="{BB962C8B-B14F-4D97-AF65-F5344CB8AC3E}">
        <p14:creationId xmlns:p14="http://schemas.microsoft.com/office/powerpoint/2010/main" val="1958590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smtClean="0"/>
              <a:t>Technology is always</a:t>
            </a:r>
            <a:br>
              <a:rPr lang="en-CA" dirty="0" smtClean="0"/>
            </a:br>
            <a:r>
              <a:rPr lang="en-CA" dirty="0" smtClean="0"/>
              <a:t>a two-edged Sword</a:t>
            </a:r>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4</a:t>
            </a:fld>
            <a:endParaRPr lang="en-CA" dirty="0"/>
          </a:p>
        </p:txBody>
      </p:sp>
      <p:pic>
        <p:nvPicPr>
          <p:cNvPr id="1026" name="Picture 2" descr="http://upload.wikimedia.org/wikipedia/commons/4/4e/Nuclear_Power_Plant_Cattenom.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2946" y="2132856"/>
            <a:ext cx="4821142"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olidprinciples.com/blog/wp-content/uploads/2010/03/nuclear-explos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537706" y="2132856"/>
            <a:ext cx="4040801"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pruittandpruitt.com/new/wp-content/uploads/2012/01/motorvehicl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68" y="2300785"/>
            <a:ext cx="4192587" cy="314444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http://i.ebayimg.com/t/LDS-Strengthening-Families-DVD-1997-Missionary-Open-House-Elder-Dallin-H-Oaks-/00/s/NTEwWDUxMA==/z/N2oAAMXQlgtRpkAb/$T2eC16ZHJI%21E9qSO9fFZBRpk%21bMO,%21%7E%7E60_35.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78856" y="2132856"/>
            <a:ext cx="2413502" cy="33123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encrypted-tbn2.gstatic.com/images?q=tbn:ANd9GcS2JI-T_nJyioyXjnoxp_8N08l7fcZ63sHxlP55NZyLNUJBB-OWD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6016" y="2132856"/>
            <a:ext cx="3287084" cy="33123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c.shld.net/rpx/i/s/pi/mp/13567/1381113111?src=http%3A%2F%2Fwww.downloadedimages.com%2FImagesJune13%2FB00A74ZUWCLL.jpg&amp;d=48ebfe4045c0dfa1fce268e313124d08c279c996"/>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267744" y="2564904"/>
            <a:ext cx="4590819" cy="23762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Girl driving a ca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542946" y="2300785"/>
            <a:ext cx="4141805" cy="316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5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0-#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28"/>
                                        </p:tgtEl>
                                        <p:attrNameLst>
                                          <p:attrName>style.visibility</p:attrName>
                                        </p:attrNameLst>
                                      </p:cBhvr>
                                      <p:to>
                                        <p:strVal val="visible"/>
                                      </p:to>
                                    </p:set>
                                    <p:anim calcmode="lin" valueType="num">
                                      <p:cBhvr additive="base">
                                        <p:cTn id="11" dur="500" fill="hold"/>
                                        <p:tgtEl>
                                          <p:spTgt spid="1028"/>
                                        </p:tgtEl>
                                        <p:attrNameLst>
                                          <p:attrName>ppt_x</p:attrName>
                                        </p:attrNameLst>
                                      </p:cBhvr>
                                      <p:tavLst>
                                        <p:tav tm="0">
                                          <p:val>
                                            <p:strVal val="1+#ppt_w/2"/>
                                          </p:val>
                                        </p:tav>
                                        <p:tav tm="100000">
                                          <p:val>
                                            <p:strVal val="#ppt_x"/>
                                          </p:val>
                                        </p:tav>
                                      </p:tavLst>
                                    </p:anim>
                                    <p:anim calcmode="lin" valueType="num">
                                      <p:cBhvr additive="base">
                                        <p:cTn id="12"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28"/>
                                        </p:tgtEl>
                                        <p:attrNameLst>
                                          <p:attrName>style.visibility</p:attrName>
                                        </p:attrNameLst>
                                      </p:cBhvr>
                                      <p:to>
                                        <p:strVal val="hidden"/>
                                      </p:to>
                                    </p:set>
                                  </p:childTnLst>
                                </p:cTn>
                              </p:par>
                              <p:par>
                                <p:cTn id="19" presetID="2" presetClass="entr" presetSubtype="8"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par>
                                <p:cTn id="23" presetID="1" presetClass="entr" presetSubtype="0" fill="hold" nodeType="withEffect">
                                  <p:stCondLst>
                                    <p:cond delay="0"/>
                                  </p:stCondLst>
                                  <p:childTnLst>
                                    <p:set>
                                      <p:cBhvr>
                                        <p:cTn id="24" dur="1" fill="hold">
                                          <p:stCondLst>
                                            <p:cond delay="0"/>
                                          </p:stCondLst>
                                        </p:cTn>
                                        <p:tgtEl>
                                          <p:spTgt spid="10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032"/>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ntr" presetSubtype="0" fill="hold"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a:t>Lesson</a:t>
            </a:r>
            <a:r>
              <a:rPr lang="en-CA" dirty="0" smtClean="0"/>
              <a:t/>
            </a:r>
            <a:br>
              <a:rPr lang="en-CA" dirty="0" smtClean="0"/>
            </a:br>
            <a:r>
              <a:rPr lang="en-CA" dirty="0" smtClean="0"/>
              <a:t>Outline</a:t>
            </a:r>
            <a:endParaRPr lang="en-CA" dirty="0"/>
          </a:p>
        </p:txBody>
      </p:sp>
      <p:sp>
        <p:nvSpPr>
          <p:cNvPr id="3" name="Content Placeholder 2"/>
          <p:cNvSpPr>
            <a:spLocks noGrp="1"/>
          </p:cNvSpPr>
          <p:nvPr>
            <p:ph idx="1"/>
          </p:nvPr>
        </p:nvSpPr>
        <p:spPr/>
        <p:txBody>
          <a:bodyPr>
            <a:normAutofit/>
          </a:bodyPr>
          <a:lstStyle/>
          <a:p>
            <a:r>
              <a:rPr lang="en-CA" dirty="0" smtClean="0"/>
              <a:t>Lesson Objectives</a:t>
            </a:r>
            <a:endParaRPr lang="en-CA" dirty="0"/>
          </a:p>
          <a:p>
            <a:r>
              <a:rPr lang="en-CA" dirty="0" smtClean="0"/>
              <a:t>Family prayer</a:t>
            </a:r>
          </a:p>
          <a:p>
            <a:r>
              <a:rPr lang="en-CA" dirty="0"/>
              <a:t>Family scripture </a:t>
            </a:r>
            <a:r>
              <a:rPr lang="en-CA" dirty="0" smtClean="0"/>
              <a:t>study</a:t>
            </a:r>
          </a:p>
          <a:p>
            <a:r>
              <a:rPr lang="en-CA" dirty="0" smtClean="0"/>
              <a:t>Family </a:t>
            </a:r>
            <a:r>
              <a:rPr lang="en-CA" dirty="0"/>
              <a:t>home </a:t>
            </a:r>
            <a:r>
              <a:rPr lang="en-CA" dirty="0" smtClean="0"/>
              <a:t>evening</a:t>
            </a:r>
          </a:p>
          <a:p>
            <a:r>
              <a:rPr lang="en-CA" dirty="0" smtClean="0"/>
              <a:t>Internet </a:t>
            </a:r>
            <a:r>
              <a:rPr lang="en-CA" dirty="0"/>
              <a:t>Filtering</a:t>
            </a:r>
            <a:endParaRPr lang="en-CA" dirty="0" smtClean="0"/>
          </a:p>
          <a:p>
            <a:r>
              <a:rPr lang="en-CA" dirty="0" smtClean="0"/>
              <a:t>Suggested </a:t>
            </a:r>
            <a:r>
              <a:rPr lang="en-CA" dirty="0"/>
              <a:t>Actions</a:t>
            </a:r>
          </a:p>
          <a:p>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5</a:t>
            </a:fld>
            <a:endParaRPr lang="en-CA" dirty="0"/>
          </a:p>
        </p:txBody>
      </p:sp>
      <p:pic>
        <p:nvPicPr>
          <p:cNvPr id="5" name="Picture 4" descr="http://2.bp.blogspot.com/-bUIvBTqKAgY/Ta92F_AKgQI/AAAAAAAAAAo/rYOJtKMxqew/s1600/kids-internet-fil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7782" y="2050924"/>
            <a:ext cx="3182650" cy="3106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554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smtClean="0"/>
              <a:t>Lesson</a:t>
            </a:r>
            <a:br>
              <a:rPr lang="en-CA" smtClean="0"/>
            </a:br>
            <a:r>
              <a:rPr lang="en-CA" smtClean="0"/>
              <a:t>Objectives</a:t>
            </a:r>
            <a:endParaRPr lang="en-CA" dirty="0"/>
          </a:p>
        </p:txBody>
      </p:sp>
      <p:sp>
        <p:nvSpPr>
          <p:cNvPr id="3" name="Content Placeholder 2"/>
          <p:cNvSpPr>
            <a:spLocks noGrp="1"/>
          </p:cNvSpPr>
          <p:nvPr>
            <p:ph idx="1"/>
          </p:nvPr>
        </p:nvSpPr>
        <p:spPr/>
        <p:txBody>
          <a:bodyPr/>
          <a:lstStyle/>
          <a:p>
            <a:r>
              <a:rPr lang="en-CA" dirty="0" smtClean="0"/>
              <a:t>Prayerfully consider ways you might improve:</a:t>
            </a:r>
          </a:p>
          <a:p>
            <a:pPr lvl="1"/>
            <a:r>
              <a:rPr lang="en-CA" dirty="0" smtClean="0"/>
              <a:t>family prayer</a:t>
            </a:r>
          </a:p>
          <a:p>
            <a:pPr lvl="1"/>
            <a:r>
              <a:rPr lang="en-CA" dirty="0" smtClean="0"/>
              <a:t>family scripture study</a:t>
            </a:r>
          </a:p>
          <a:p>
            <a:pPr lvl="1"/>
            <a:r>
              <a:rPr lang="en-CA" dirty="0" smtClean="0"/>
              <a:t>family home evening</a:t>
            </a:r>
          </a:p>
          <a:p>
            <a:r>
              <a:rPr lang="en-CA" dirty="0" smtClean="0"/>
              <a:t>Strengthen</a:t>
            </a:r>
            <a:br>
              <a:rPr lang="en-CA" dirty="0" smtClean="0"/>
            </a:br>
            <a:r>
              <a:rPr lang="en-CA" dirty="0" smtClean="0"/>
              <a:t>internet filtering</a:t>
            </a:r>
          </a:p>
          <a:p>
            <a:endParaRPr lang="en-CA" dirty="0" smtClean="0"/>
          </a:p>
        </p:txBody>
      </p:sp>
      <p:sp>
        <p:nvSpPr>
          <p:cNvPr id="4" name="Slide Number Placeholder 3"/>
          <p:cNvSpPr>
            <a:spLocks noGrp="1"/>
          </p:cNvSpPr>
          <p:nvPr>
            <p:ph type="sldNum" sz="quarter" idx="12"/>
          </p:nvPr>
        </p:nvSpPr>
        <p:spPr/>
        <p:txBody>
          <a:bodyPr/>
          <a:lstStyle/>
          <a:p>
            <a:fld id="{A82C91AC-F8C4-471A-9F19-C2EA8576DF20}" type="slidenum">
              <a:rPr lang="en-CA" smtClean="0"/>
              <a:pPr/>
              <a:t>6</a:t>
            </a:fld>
            <a:endParaRPr lang="en-CA" dirty="0"/>
          </a:p>
        </p:txBody>
      </p:sp>
      <p:pic>
        <p:nvPicPr>
          <p:cNvPr id="2050" name="Picture 2" descr="http://ldsmediatalk.com/wp-content/uploads/2013/05/Family-Home-Evening-Resource-Boo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0991" y="2420888"/>
            <a:ext cx="2853457" cy="37138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blog.chron.com/mormonvoice/files/2012/01/family-reading-scriptur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065" y="2420888"/>
            <a:ext cx="3168351" cy="31683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ldsblogs.com/files/2007/11/mormon-family-prayer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5043" y="2420888"/>
            <a:ext cx="2875349" cy="35985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enfant-ordi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3789040"/>
            <a:ext cx="3169023" cy="2112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53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05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CA"/>
          </a:p>
        </p:txBody>
      </p:sp>
      <p:sp>
        <p:nvSpPr>
          <p:cNvPr id="6" name="Text Placeholder 5"/>
          <p:cNvSpPr>
            <a:spLocks noGrp="1"/>
          </p:cNvSpPr>
          <p:nvPr>
            <p:ph type="body" idx="1"/>
          </p:nvPr>
        </p:nvSpPr>
        <p:spPr/>
        <p:txBody>
          <a:bodyPr/>
          <a:lstStyle/>
          <a:p>
            <a:r>
              <a:rPr lang="en-CA" dirty="0"/>
              <a:t>Families receive great blessings when they pray together</a:t>
            </a:r>
          </a:p>
          <a:p>
            <a:endParaRPr lang="en-CA" dirty="0" smtClean="0"/>
          </a:p>
          <a:p>
            <a:endParaRPr lang="en-CA" dirty="0"/>
          </a:p>
          <a:p>
            <a:endParaRPr lang="en-CA"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7</a:t>
            </a:fld>
            <a:endParaRPr lang="en-CA" dirty="0"/>
          </a:p>
        </p:txBody>
      </p:sp>
      <p:pic>
        <p:nvPicPr>
          <p:cNvPr id="3074" name="Picture 2" descr="http://edge.ldscdn.org/ml/ldsorg/images/pages/family/hero/prayer-her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132856"/>
            <a:ext cx="7696200" cy="359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2367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dirty="0"/>
              <a:t>Parent-Child </a:t>
            </a:r>
            <a:r>
              <a:rPr lang="en-CA" dirty="0" smtClean="0"/>
              <a:t>Interviews</a:t>
            </a:r>
            <a:br>
              <a:rPr lang="en-CA" dirty="0" smtClean="0"/>
            </a:br>
            <a:r>
              <a:rPr lang="en-CA" dirty="0" smtClean="0"/>
              <a:t>By </a:t>
            </a:r>
            <a:r>
              <a:rPr lang="en-CA" dirty="0"/>
              <a:t>Carlos E. </a:t>
            </a:r>
            <a:r>
              <a:rPr lang="en-CA" dirty="0" err="1" smtClean="0"/>
              <a:t>Asay</a:t>
            </a:r>
            <a:endParaRPr lang="en-CA" dirty="0"/>
          </a:p>
        </p:txBody>
      </p:sp>
      <p:pic>
        <p:nvPicPr>
          <p:cNvPr id="5" name="1983-10-1060-elder-carlos-e-asay-360p-eng_first_7_minutes.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5"/>
          <a:stretch>
            <a:fillRect/>
          </a:stretch>
        </p:blipFill>
        <p:spPr>
          <a:xfrm>
            <a:off x="546100" y="1600200"/>
            <a:ext cx="8051800" cy="4525963"/>
          </a:xfrm>
        </p:spPr>
      </p:pic>
      <p:sp>
        <p:nvSpPr>
          <p:cNvPr id="4" name="Slide Number Placeholder 3"/>
          <p:cNvSpPr>
            <a:spLocks noGrp="1"/>
          </p:cNvSpPr>
          <p:nvPr>
            <p:ph type="sldNum" sz="quarter" idx="12"/>
          </p:nvPr>
        </p:nvSpPr>
        <p:spPr/>
        <p:txBody>
          <a:bodyPr/>
          <a:lstStyle/>
          <a:p>
            <a:fld id="{A82C91AC-F8C4-471A-9F19-C2EA8576DF20}" type="slidenum">
              <a:rPr lang="en-CA" smtClean="0"/>
              <a:pPr/>
              <a:t>8</a:t>
            </a:fld>
            <a:endParaRPr lang="en-CA" dirty="0"/>
          </a:p>
        </p:txBody>
      </p:sp>
    </p:spTree>
    <p:extLst>
      <p:ext uri="{BB962C8B-B14F-4D97-AF65-F5344CB8AC3E}">
        <p14:creationId xmlns:p14="http://schemas.microsoft.com/office/powerpoint/2010/main" val="2864399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 Twelve Tips for Parent-Child Interviews</a:t>
            </a:r>
            <a:endParaRPr lang="en-CA" dirty="0"/>
          </a:p>
        </p:txBody>
      </p:sp>
      <p:sp>
        <p:nvSpPr>
          <p:cNvPr id="3" name="Content Placeholder 2"/>
          <p:cNvSpPr>
            <a:spLocks noGrp="1"/>
          </p:cNvSpPr>
          <p:nvPr>
            <p:ph idx="1"/>
          </p:nvPr>
        </p:nvSpPr>
        <p:spPr>
          <a:xfrm>
            <a:off x="457200" y="1600200"/>
            <a:ext cx="8229600" cy="4781128"/>
          </a:xfrm>
        </p:spPr>
        <p:txBody>
          <a:bodyPr>
            <a:normAutofit fontScale="92500" lnSpcReduction="10000"/>
          </a:bodyPr>
          <a:lstStyle/>
          <a:p>
            <a:pPr marL="457200" indent="-457200">
              <a:buFont typeface="+mj-lt"/>
              <a:buAutoNum type="arabicPeriod"/>
            </a:pPr>
            <a:r>
              <a:rPr lang="en-CA" sz="2400" dirty="0" smtClean="0"/>
              <a:t>Hold interviews regularly</a:t>
            </a:r>
          </a:p>
          <a:p>
            <a:pPr marL="457200" indent="-457200">
              <a:buFont typeface="+mj-lt"/>
              <a:buAutoNum type="arabicPeriod"/>
            </a:pPr>
            <a:r>
              <a:rPr lang="en-CA" sz="2400" dirty="0" smtClean="0"/>
              <a:t>Mothers and fathers can interview children jointly or take turns</a:t>
            </a:r>
          </a:p>
          <a:p>
            <a:pPr marL="457200" indent="-457200">
              <a:buFont typeface="+mj-lt"/>
              <a:buAutoNum type="arabicPeriod"/>
            </a:pPr>
            <a:r>
              <a:rPr lang="en-CA" sz="2400" dirty="0" smtClean="0"/>
              <a:t>Pray beforehand</a:t>
            </a:r>
          </a:p>
          <a:p>
            <a:pPr marL="457200" indent="-457200">
              <a:buFont typeface="+mj-lt"/>
              <a:buAutoNum type="arabicPeriod"/>
            </a:pPr>
            <a:r>
              <a:rPr lang="en-CA" sz="2400" dirty="0" smtClean="0"/>
              <a:t>Begin with a prayer</a:t>
            </a:r>
          </a:p>
          <a:p>
            <a:pPr marL="457200" indent="-457200">
              <a:buFont typeface="+mj-lt"/>
              <a:buAutoNum type="arabicPeriod"/>
            </a:pPr>
            <a:r>
              <a:rPr lang="en-CA" sz="2400" dirty="0" smtClean="0"/>
              <a:t>Plan to listen more than you speak</a:t>
            </a:r>
          </a:p>
          <a:p>
            <a:pPr marL="457200" indent="-457200">
              <a:buFont typeface="+mj-lt"/>
              <a:buAutoNum type="arabicPeriod"/>
            </a:pPr>
            <a:r>
              <a:rPr lang="en-CA" sz="2400" dirty="0" smtClean="0"/>
              <a:t>Don’t compare one child with another</a:t>
            </a:r>
          </a:p>
          <a:p>
            <a:pPr marL="457200" indent="-457200">
              <a:buFont typeface="+mj-lt"/>
              <a:buAutoNum type="arabicPeriod"/>
            </a:pPr>
            <a:r>
              <a:rPr lang="en-CA" sz="2400" dirty="0" smtClean="0"/>
              <a:t>When correcting, give a clear but loving explanation</a:t>
            </a:r>
          </a:p>
          <a:p>
            <a:pPr marL="457200" indent="-457200">
              <a:buFont typeface="+mj-lt"/>
              <a:buAutoNum type="arabicPeriod"/>
            </a:pPr>
            <a:r>
              <a:rPr lang="en-CA" sz="2400" dirty="0" smtClean="0"/>
              <a:t>Agree together what words best describe each problem</a:t>
            </a:r>
          </a:p>
          <a:p>
            <a:pPr marL="457200" indent="-457200">
              <a:buFont typeface="+mj-lt"/>
              <a:buAutoNum type="arabicPeriod"/>
            </a:pPr>
            <a:r>
              <a:rPr lang="en-CA" sz="2400" dirty="0" smtClean="0"/>
              <a:t>Don’t compromise gospel standards “just this once” </a:t>
            </a:r>
          </a:p>
          <a:p>
            <a:pPr marL="457200" indent="-457200">
              <a:buFont typeface="+mj-lt"/>
              <a:buAutoNum type="arabicPeriod"/>
            </a:pPr>
            <a:r>
              <a:rPr lang="en-CA" sz="2400" dirty="0" smtClean="0"/>
              <a:t>Praise each child generously and cheerfully</a:t>
            </a:r>
          </a:p>
          <a:p>
            <a:pPr marL="457200" indent="-457200">
              <a:buFont typeface="+mj-lt"/>
              <a:buAutoNum type="arabicPeriod"/>
            </a:pPr>
            <a:r>
              <a:rPr lang="en-CA" sz="2400" dirty="0" smtClean="0"/>
              <a:t>Bear your testimony often</a:t>
            </a:r>
          </a:p>
          <a:p>
            <a:pPr marL="457200" indent="-457200">
              <a:buFont typeface="+mj-lt"/>
              <a:buAutoNum type="arabicPeriod"/>
            </a:pPr>
            <a:r>
              <a:rPr lang="en-CA" sz="2400" dirty="0" smtClean="0"/>
              <a:t>Don’t discuss one child’s problems with other children</a:t>
            </a:r>
            <a:endParaRPr lang="en-CA" sz="2400" dirty="0"/>
          </a:p>
        </p:txBody>
      </p:sp>
      <p:sp>
        <p:nvSpPr>
          <p:cNvPr id="4" name="Slide Number Placeholder 3"/>
          <p:cNvSpPr>
            <a:spLocks noGrp="1"/>
          </p:cNvSpPr>
          <p:nvPr>
            <p:ph type="sldNum" sz="quarter" idx="12"/>
          </p:nvPr>
        </p:nvSpPr>
        <p:spPr/>
        <p:txBody>
          <a:bodyPr/>
          <a:lstStyle/>
          <a:p>
            <a:fld id="{A82C91AC-F8C4-471A-9F19-C2EA8576DF20}" type="slidenum">
              <a:rPr lang="en-CA" smtClean="0"/>
              <a:pPr/>
              <a:t>9</a:t>
            </a:fld>
            <a:endParaRPr lang="en-CA" dirty="0"/>
          </a:p>
        </p:txBody>
      </p:sp>
    </p:spTree>
    <p:extLst>
      <p:ext uri="{BB962C8B-B14F-4D97-AF65-F5344CB8AC3E}">
        <p14:creationId xmlns:p14="http://schemas.microsoft.com/office/powerpoint/2010/main" val="11527903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5917</TotalTime>
  <Words>4866</Words>
  <Application>Microsoft Office PowerPoint</Application>
  <PresentationFormat>On-screen Show (4:3)</PresentationFormat>
  <Paragraphs>629</Paragraphs>
  <Slides>32</Slides>
  <Notes>32</Notes>
  <HiddenSlides>0</HiddenSlides>
  <MMClips>3</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Internet and Media Safety for Families</vt:lpstr>
      <vt:lpstr>Lesson 2 Review The Sacred Roles of Fathers and Mothers</vt:lpstr>
      <vt:lpstr>Internet and Media Safety for Families 7-Lesson Sunday School Class </vt:lpstr>
      <vt:lpstr>Technology is always a two-edged Sword</vt:lpstr>
      <vt:lpstr>Lesson Outline</vt:lpstr>
      <vt:lpstr>Lesson Objectives</vt:lpstr>
      <vt:lpstr>PowerPoint Presentation</vt:lpstr>
      <vt:lpstr>Parent-Child Interviews By Carlos E. Asay</vt:lpstr>
      <vt:lpstr> Twelve Tips for Parent-Child Interviews</vt:lpstr>
      <vt:lpstr>How many of us have these devices in your home?</vt:lpstr>
      <vt:lpstr>Typical Home Network Configuration</vt:lpstr>
      <vt:lpstr>PowerPoint Presentation</vt:lpstr>
      <vt:lpstr>Can we avoid technology and turn that into a virtue?</vt:lpstr>
      <vt:lpstr>Jaquelline Fuller from Google </vt:lpstr>
      <vt:lpstr>Internet Content Filtering </vt:lpstr>
      <vt:lpstr>Internet Content Filtering </vt:lpstr>
      <vt:lpstr>Internet Content Filtering  </vt:lpstr>
      <vt:lpstr>Internet Content Filtering Alternatives</vt:lpstr>
      <vt:lpstr>Internet Content Filtering &amp; Monitoring Software</vt:lpstr>
      <vt:lpstr>How OpenDNS Works </vt:lpstr>
      <vt:lpstr>PowerPoint Presentation</vt:lpstr>
      <vt:lpstr>We need to protect our nestlings   Boyd K. Packer </vt:lpstr>
      <vt:lpstr>LDSTech Internet and Family Safety</vt:lpstr>
      <vt:lpstr>Conclusions </vt:lpstr>
      <vt:lpstr>Suggested Actions </vt:lpstr>
      <vt:lpstr>Discussion </vt:lpstr>
      <vt:lpstr>Network Types</vt:lpstr>
      <vt:lpstr>Network Components </vt:lpstr>
      <vt:lpstr>Home Backup Alternatives</vt:lpstr>
      <vt:lpstr>Home Backup Alternatives</vt:lpstr>
      <vt:lpstr>Bibliography - 1 </vt:lpstr>
      <vt:lpstr>Bibliography – 2 </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Mega Presentation</dc:title>
  <dc:creator>Yogi Schulz</dc:creator>
  <cp:lastModifiedBy>Yogi Schulz</cp:lastModifiedBy>
  <cp:revision>465</cp:revision>
  <cp:lastPrinted>2013-11-03T05:35:58Z</cp:lastPrinted>
  <dcterms:created xsi:type="dcterms:W3CDTF">2008-10-29T02:12:28Z</dcterms:created>
  <dcterms:modified xsi:type="dcterms:W3CDTF">2014-01-28T03:26:40Z</dcterms:modified>
</cp:coreProperties>
</file>