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16" r:id="rId3"/>
    <p:sldId id="289" r:id="rId4"/>
    <p:sldId id="293" r:id="rId5"/>
    <p:sldId id="265" r:id="rId6"/>
    <p:sldId id="309" r:id="rId7"/>
    <p:sldId id="297" r:id="rId8"/>
    <p:sldId id="305" r:id="rId9"/>
    <p:sldId id="300" r:id="rId10"/>
    <p:sldId id="294" r:id="rId11"/>
    <p:sldId id="306" r:id="rId12"/>
    <p:sldId id="307" r:id="rId13"/>
    <p:sldId id="310" r:id="rId14"/>
    <p:sldId id="296" r:id="rId15"/>
    <p:sldId id="301" r:id="rId16"/>
    <p:sldId id="314" r:id="rId17"/>
    <p:sldId id="302" r:id="rId18"/>
    <p:sldId id="311" r:id="rId19"/>
    <p:sldId id="308" r:id="rId20"/>
    <p:sldId id="303" r:id="rId21"/>
    <p:sldId id="262" r:id="rId22"/>
    <p:sldId id="263" r:id="rId23"/>
    <p:sldId id="288" r:id="rId24"/>
    <p:sldId id="260" r:id="rId25"/>
    <p:sldId id="295" r:id="rId26"/>
    <p:sldId id="313" r:id="rId27"/>
    <p:sldId id="315"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753" autoAdjust="0"/>
  </p:normalViewPr>
  <p:slideViewPr>
    <p:cSldViewPr showGuides="1">
      <p:cViewPr varScale="1">
        <p:scale>
          <a:sx n="33" d="100"/>
          <a:sy n="33" d="100"/>
        </p:scale>
        <p:origin x="-2340" y="-84"/>
      </p:cViewPr>
      <p:guideLst>
        <p:guide orient="horz" pos="2160"/>
        <p:guide pos="2880"/>
      </p:guideLst>
    </p:cSldViewPr>
  </p:slideViewPr>
  <p:notesTextViewPr>
    <p:cViewPr>
      <p:scale>
        <a:sx n="100" d="100"/>
        <a:sy n="100" d="100"/>
      </p:scale>
      <p:origin x="0" y="0"/>
    </p:cViewPr>
  </p:notesTextViewPr>
  <p:notesViewPr>
    <p:cSldViewPr showGuides="1">
      <p:cViewPr varScale="1">
        <p:scale>
          <a:sx n="52" d="100"/>
          <a:sy n="52" d="100"/>
        </p:scale>
        <p:origin x="-2808" y="-96"/>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5" tIns="46473" rIns="92945" bIns="46473" rtlCol="0"/>
          <a:lstStyle>
            <a:lvl1pPr algn="l">
              <a:defRPr sz="1300"/>
            </a:lvl1pPr>
          </a:lstStyle>
          <a:p>
            <a:r>
              <a:rPr lang="en-CA" dirty="0" smtClean="0"/>
              <a:t>Calgary Alberta Stake</a:t>
            </a:r>
            <a:endParaRPr lang="en-CA"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45" tIns="46473" rIns="92945" bIns="46473" rtlCol="0"/>
          <a:lstStyle>
            <a:lvl1pPr algn="r">
              <a:defRPr sz="1300"/>
            </a:lvl1pPr>
          </a:lstStyle>
          <a:p>
            <a:fld id="{F8E2847C-5D53-441F-8E80-5F7E60B76C20}" type="datetimeFigureOut">
              <a:rPr lang="en-US" smtClean="0"/>
              <a:pPr/>
              <a:t>1/27/2014</a:t>
            </a:fld>
            <a:endParaRPr lang="en-CA"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45" tIns="46473" rIns="92945" bIns="46473" rtlCol="0" anchor="b"/>
          <a:lstStyle>
            <a:lvl1pPr algn="l">
              <a:defRPr sz="1300"/>
            </a:lvl1pPr>
          </a:lstStyle>
          <a:p>
            <a:r>
              <a:rPr lang="en-CA" dirty="0" smtClean="0"/>
              <a:t>Internet and Media Safety for Families</a:t>
            </a:r>
            <a:endParaRPr lang="en-CA"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45" tIns="46473" rIns="92945" bIns="46473" rtlCol="0" anchor="b"/>
          <a:lstStyle>
            <a:lvl1pPr algn="r">
              <a:defRPr sz="1300"/>
            </a:lvl1pPr>
          </a:lstStyle>
          <a:p>
            <a:fld id="{415396DE-1AB2-48D9-8CE3-8F346206F4CA}" type="slidenum">
              <a:rPr lang="en-CA" smtClean="0"/>
              <a:pPr/>
              <a:t>‹#›</a:t>
            </a:fld>
            <a:endParaRPr lang="en-CA" dirty="0"/>
          </a:p>
        </p:txBody>
      </p:sp>
    </p:spTree>
    <p:extLst>
      <p:ext uri="{BB962C8B-B14F-4D97-AF65-F5344CB8AC3E}">
        <p14:creationId xmlns:p14="http://schemas.microsoft.com/office/powerpoint/2010/main" val="118053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5" tIns="46473" rIns="92945" bIns="46473" rtlCol="0"/>
          <a:lstStyle>
            <a:lvl1pPr algn="l">
              <a:defRPr sz="1300"/>
            </a:lvl1pPr>
          </a:lstStyle>
          <a:p>
            <a:r>
              <a:rPr lang="en-CA" dirty="0" smtClean="0"/>
              <a:t>Calgary Alberta Stake</a:t>
            </a:r>
            <a:endParaRPr lang="en-CA" dirty="0"/>
          </a:p>
        </p:txBody>
      </p:sp>
      <p:sp>
        <p:nvSpPr>
          <p:cNvPr id="3" name="Date Placeholder 2"/>
          <p:cNvSpPr>
            <a:spLocks noGrp="1"/>
          </p:cNvSpPr>
          <p:nvPr>
            <p:ph type="dt" idx="1"/>
          </p:nvPr>
        </p:nvSpPr>
        <p:spPr>
          <a:xfrm>
            <a:off x="3956550" y="0"/>
            <a:ext cx="3026833" cy="464185"/>
          </a:xfrm>
          <a:prstGeom prst="rect">
            <a:avLst/>
          </a:prstGeom>
        </p:spPr>
        <p:txBody>
          <a:bodyPr vert="horz" lIns="92945" tIns="46473" rIns="92945" bIns="46473" rtlCol="0"/>
          <a:lstStyle>
            <a:lvl1pPr algn="r">
              <a:defRPr sz="1300"/>
            </a:lvl1pPr>
          </a:lstStyle>
          <a:p>
            <a:fld id="{562E4885-D28B-47C9-B48E-1D1E28790246}" type="datetimeFigureOut">
              <a:rPr lang="en-US" smtClean="0"/>
              <a:pPr/>
              <a:t>1/27/2014</a:t>
            </a:fld>
            <a:endParaRPr lang="en-CA" dirty="0"/>
          </a:p>
        </p:txBody>
      </p:sp>
      <p:sp>
        <p:nvSpPr>
          <p:cNvPr id="4" name="Slide Image Placeholder 3"/>
          <p:cNvSpPr>
            <a:spLocks noGrp="1" noRot="1" noChangeAspect="1"/>
          </p:cNvSpPr>
          <p:nvPr>
            <p:ph type="sldImg" idx="2"/>
          </p:nvPr>
        </p:nvSpPr>
        <p:spPr>
          <a:xfrm>
            <a:off x="2722563" y="0"/>
            <a:ext cx="3092450" cy="2320925"/>
          </a:xfrm>
          <a:prstGeom prst="rect">
            <a:avLst/>
          </a:prstGeom>
          <a:noFill/>
          <a:ln w="12700">
            <a:solidFill>
              <a:prstClr val="black"/>
            </a:solidFill>
          </a:ln>
        </p:spPr>
        <p:txBody>
          <a:bodyPr vert="horz" lIns="92945" tIns="46473" rIns="92945" bIns="46473" rtlCol="0" anchor="ctr"/>
          <a:lstStyle/>
          <a:p>
            <a:endParaRPr lang="en-CA" dirty="0"/>
          </a:p>
        </p:txBody>
      </p:sp>
      <p:sp>
        <p:nvSpPr>
          <p:cNvPr id="5" name="Notes Placeholder 4"/>
          <p:cNvSpPr>
            <a:spLocks noGrp="1"/>
          </p:cNvSpPr>
          <p:nvPr>
            <p:ph type="body" sz="quarter" idx="3"/>
          </p:nvPr>
        </p:nvSpPr>
        <p:spPr>
          <a:xfrm>
            <a:off x="218260" y="2465969"/>
            <a:ext cx="6475722" cy="6310059"/>
          </a:xfrm>
          <a:prstGeom prst="rect">
            <a:avLst/>
          </a:prstGeom>
        </p:spPr>
        <p:txBody>
          <a:bodyPr vert="horz" lIns="92945" tIns="46473" rIns="92945" bIns="4647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17904"/>
            <a:ext cx="3026833" cy="464185"/>
          </a:xfrm>
          <a:prstGeom prst="rect">
            <a:avLst/>
          </a:prstGeom>
        </p:spPr>
        <p:txBody>
          <a:bodyPr vert="horz" lIns="92945" tIns="46473" rIns="92945" bIns="46473" rtlCol="0" anchor="b"/>
          <a:lstStyle>
            <a:lvl1pPr algn="l">
              <a:defRPr sz="1300"/>
            </a:lvl1pPr>
          </a:lstStyle>
          <a:p>
            <a:r>
              <a:rPr lang="en-CA" dirty="0" smtClean="0"/>
              <a:t>Internet and Media Safety for Families</a:t>
            </a:r>
            <a:endParaRPr lang="en-CA"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45" tIns="46473" rIns="92945" bIns="46473" rtlCol="0" anchor="b"/>
          <a:lstStyle>
            <a:lvl1pPr algn="r">
              <a:defRPr sz="1300"/>
            </a:lvl1pPr>
          </a:lstStyle>
          <a:p>
            <a:fld id="{D17F4F8E-242F-4F90-80F7-4229B651482A}" type="slidenum">
              <a:rPr lang="en-CA" smtClean="0"/>
              <a:pPr/>
              <a:t>‹#›</a:t>
            </a:fld>
            <a:endParaRPr lang="en-CA" dirty="0"/>
          </a:p>
        </p:txBody>
      </p:sp>
    </p:spTree>
    <p:extLst>
      <p:ext uri="{BB962C8B-B14F-4D97-AF65-F5344CB8AC3E}">
        <p14:creationId xmlns:p14="http://schemas.microsoft.com/office/powerpoint/2010/main" val="209175055"/>
      </p:ext>
    </p:extLst>
  </p:cSld>
  <p:clrMap bg1="lt1" tx1="dk1" bg2="lt2" tx2="dk2" accent1="accent1" accent2="accent2" accent3="accent3" accent4="accent4" accent5="accent5" accent6="accent6" hlink="hlink" folHlink="folHlink"/>
  <p:hf/>
  <p:notesStyle>
    <a:lvl1pPr marL="358775" indent="-358775" algn="l" defTabSz="914400" rtl="0" eaLnBrk="1" latinLnBrk="0" hangingPunct="1">
      <a:buSzPct val="80000"/>
      <a:buFont typeface="Wingdings" pitchFamily="2" charset="2"/>
      <a:buChar char="q"/>
      <a:defRPr sz="1600" kern="1200">
        <a:solidFill>
          <a:schemeClr val="tx1"/>
        </a:solidFill>
        <a:latin typeface="+mn-lt"/>
        <a:ea typeface="+mn-ea"/>
        <a:cs typeface="+mn-cs"/>
      </a:defRPr>
    </a:lvl1pPr>
    <a:lvl2pPr marL="717550" indent="-260350" algn="l" defTabSz="914400" rtl="0" eaLnBrk="1" latinLnBrk="0" hangingPunct="1">
      <a:buFont typeface="Wingdings" pitchFamily="2" charset="2"/>
      <a:buChar char="§"/>
      <a:defRPr sz="1400" kern="1200">
        <a:solidFill>
          <a:schemeClr val="tx1"/>
        </a:solidFill>
        <a:latin typeface="+mn-lt"/>
        <a:ea typeface="+mn-ea"/>
        <a:cs typeface="+mn-cs"/>
      </a:defRPr>
    </a:lvl2pPr>
    <a:lvl3pPr marL="1165225" indent="-250825" algn="l" defTabSz="914400" rtl="0" eaLnBrk="1" latinLnBrk="0" hangingPunct="1">
      <a:buFont typeface="Arial" pitchFamily="34" charset="0"/>
      <a:buChar char="•"/>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ds.org/scriptures/dc-testament/dc/42.14?lang=e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2563" y="0"/>
            <a:ext cx="3092450" cy="2320925"/>
          </a:xfrm>
        </p:spPr>
      </p:sp>
      <p:sp>
        <p:nvSpPr>
          <p:cNvPr id="3" name="Notes Placeholder 2"/>
          <p:cNvSpPr>
            <a:spLocks noGrp="1"/>
          </p:cNvSpPr>
          <p:nvPr>
            <p:ph type="body" idx="1"/>
          </p:nvPr>
        </p:nvSpPr>
        <p:spPr/>
        <p:txBody>
          <a:bodyPr>
            <a:normAutofit/>
          </a:bodyPr>
          <a:lstStyle/>
          <a:p>
            <a:r>
              <a:rPr lang="en-CA" dirty="0" smtClean="0"/>
              <a:t>Internet and Media Safety</a:t>
            </a:r>
            <a:r>
              <a:rPr lang="en-CA" baseline="0" dirty="0" smtClean="0"/>
              <a:t> </a:t>
            </a:r>
            <a:r>
              <a:rPr lang="en-CA" dirty="0" smtClean="0"/>
              <a:t>for Families</a:t>
            </a:r>
          </a:p>
          <a:p>
            <a:r>
              <a:rPr lang="en-CA" dirty="0" smtClean="0"/>
              <a:t>The Internet and media have become important, positive</a:t>
            </a:r>
            <a:r>
              <a:rPr lang="en-CA" baseline="0" dirty="0" smtClean="0"/>
              <a:t> elements of our lives</a:t>
            </a:r>
          </a:p>
          <a:p>
            <a:r>
              <a:rPr lang="en-CA" baseline="0" dirty="0" smtClean="0"/>
              <a:t>Like other technologies that we use regularly, we need to manage the </a:t>
            </a:r>
            <a:r>
              <a:rPr lang="en-CA" dirty="0" smtClean="0"/>
              <a:t>Internet and Media in our families</a:t>
            </a:r>
          </a:p>
          <a:p>
            <a:r>
              <a:rPr lang="en-CA" dirty="0" smtClean="0"/>
              <a:t>We all have rules in our family around appropriate television watching</a:t>
            </a:r>
          </a:p>
          <a:p>
            <a:r>
              <a:rPr lang="en-CA" dirty="0" smtClean="0"/>
              <a:t>We have rules for the safe operation of automobiles and other equipment like chain saws</a:t>
            </a:r>
            <a:r>
              <a:rPr lang="en-CA" baseline="0" dirty="0" smtClean="0"/>
              <a:t> because they can be dangerous</a:t>
            </a:r>
            <a:endParaRPr lang="en-CA" dirty="0" smtClean="0"/>
          </a:p>
          <a:p>
            <a:r>
              <a:rPr lang="en-CA" dirty="0" smtClean="0"/>
              <a:t>We don’t let our children wander around with chain saws</a:t>
            </a:r>
          </a:p>
          <a:p>
            <a:r>
              <a:rPr lang="en-CA" dirty="0" smtClean="0"/>
              <a:t>We wear helmets</a:t>
            </a:r>
            <a:r>
              <a:rPr lang="en-CA" baseline="0" dirty="0" smtClean="0"/>
              <a:t> when we ride a bicycle</a:t>
            </a:r>
          </a:p>
          <a:p>
            <a:r>
              <a:rPr lang="en-CA" baseline="0" dirty="0" smtClean="0"/>
              <a:t>The </a:t>
            </a:r>
            <a:r>
              <a:rPr lang="en-CA" dirty="0" smtClean="0"/>
              <a:t>Internet and media are no different, just newer</a:t>
            </a:r>
            <a:r>
              <a:rPr lang="en-CA" baseline="0" dirty="0" smtClean="0"/>
              <a:t> and perhaps less familiar to us than the other slightly older and more widely accepted technologies in our lives</a:t>
            </a:r>
          </a:p>
          <a:p>
            <a:r>
              <a:rPr lang="en-CA" baseline="0" dirty="0" smtClean="0"/>
              <a:t>We don’t watch certain movies, we don’t let some DVD’s into our homes</a:t>
            </a:r>
          </a:p>
          <a:p>
            <a:r>
              <a:rPr lang="en-CA" baseline="0" dirty="0" smtClean="0"/>
              <a:t>In the same way, we avoid inappropriate content on the Internet</a:t>
            </a:r>
          </a:p>
          <a:p>
            <a:r>
              <a:rPr lang="en-CA" baseline="0" dirty="0" smtClean="0"/>
              <a:t>How do we actually achieve this goal and ensure our families do likewise?</a:t>
            </a:r>
          </a:p>
          <a:p>
            <a:r>
              <a:rPr lang="en-CA" baseline="0" dirty="0" smtClean="0"/>
              <a:t>That’s what we want to talk about today</a:t>
            </a:r>
          </a:p>
          <a:p>
            <a:r>
              <a:rPr lang="en-CA" dirty="0" smtClean="0"/>
              <a:t>Some of you grandparents may think this presentation isn’t relevant to you; I disagree; you can be enormously influential among your children, their spouses and your grandchildren</a:t>
            </a:r>
          </a:p>
          <a:p>
            <a:r>
              <a:rPr lang="en-CA"/>
              <a:t>Lesson created by Yogi Schulz in the fall of 2013 YogiSchulz@corvelle.com</a:t>
            </a:r>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AC0C43F0-BAF5-419F-A6A6-53E8BF465705}" type="datetime1">
              <a:rPr lang="en-US" smtClean="0"/>
              <a:pPr/>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smtClean="0"/>
              <a:t>What do we teach? Basic Doctrinal Principles </a:t>
            </a:r>
          </a:p>
          <a:p>
            <a:pPr lvl="1"/>
            <a:r>
              <a:rPr lang="en-CA" dirty="0" smtClean="0"/>
              <a:t>Godhead</a:t>
            </a:r>
          </a:p>
          <a:p>
            <a:pPr lvl="1"/>
            <a:r>
              <a:rPr lang="en-CA" dirty="0" smtClean="0"/>
              <a:t>Plan of Salvation</a:t>
            </a:r>
          </a:p>
          <a:p>
            <a:pPr lvl="1"/>
            <a:r>
              <a:rPr lang="en-CA" dirty="0" smtClean="0"/>
              <a:t>Atonement of Jesus Christ</a:t>
            </a:r>
          </a:p>
          <a:p>
            <a:pPr lvl="1"/>
            <a:r>
              <a:rPr lang="en-CA" dirty="0" smtClean="0"/>
              <a:t>Dispensation, Apostasy, and Restoration</a:t>
            </a:r>
          </a:p>
          <a:p>
            <a:pPr lvl="1"/>
            <a:r>
              <a:rPr lang="en-CA" dirty="0" smtClean="0"/>
              <a:t>Prophets and Revelation</a:t>
            </a:r>
          </a:p>
          <a:p>
            <a:pPr lvl="1"/>
            <a:r>
              <a:rPr lang="en-CA" dirty="0" smtClean="0"/>
              <a:t>Priesthood and Priesthood Keys</a:t>
            </a:r>
          </a:p>
          <a:p>
            <a:pPr lvl="1"/>
            <a:r>
              <a:rPr lang="en-CA" dirty="0" smtClean="0"/>
              <a:t>Ordinances and Covenants</a:t>
            </a:r>
          </a:p>
          <a:p>
            <a:pPr lvl="1"/>
            <a:r>
              <a:rPr lang="en-CA" dirty="0" smtClean="0"/>
              <a:t>Marriage and Family</a:t>
            </a:r>
          </a:p>
          <a:p>
            <a:pPr lvl="1"/>
            <a:r>
              <a:rPr lang="en-CA" dirty="0" smtClean="0"/>
              <a:t>Commandments</a:t>
            </a:r>
          </a:p>
          <a:p>
            <a:r>
              <a:rPr lang="en-CA" dirty="0"/>
              <a:t>I invite you to read the supporting detail at the Church’s new website devoted to teaching our youth</a:t>
            </a:r>
          </a:p>
          <a:p>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BA6F3B9F-FFAE-4DEF-AE84-AD2487F01AD0}" type="datetime1">
              <a:rPr lang="en-US" smtClean="0"/>
              <a:pPr/>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10</a:t>
            </a:fld>
            <a:endParaRPr lang="en-CA"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77407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8260" y="2135286"/>
            <a:ext cx="6475722" cy="6962678"/>
          </a:xfrm>
        </p:spPr>
        <p:txBody>
          <a:bodyPr>
            <a:normAutofit fontScale="85000" lnSpcReduction="20000"/>
          </a:bodyPr>
          <a:lstStyle/>
          <a:p>
            <a:r>
              <a:rPr lang="en-CA" dirty="0" smtClean="0"/>
              <a:t>Wonderful Internet Resources</a:t>
            </a:r>
          </a:p>
          <a:p>
            <a:pPr lvl="1"/>
            <a:r>
              <a:rPr lang="en-CA" dirty="0" smtClean="0"/>
              <a:t>If</a:t>
            </a:r>
            <a:r>
              <a:rPr lang="en-CA" baseline="0" dirty="0" smtClean="0"/>
              <a:t> the Internet can be hazardous or dangerous, w</a:t>
            </a:r>
            <a:r>
              <a:rPr lang="en-CA" dirty="0" smtClean="0"/>
              <a:t>hy even use the internet?</a:t>
            </a:r>
          </a:p>
          <a:p>
            <a:pPr lvl="1"/>
            <a:r>
              <a:rPr lang="en-CA" dirty="0" smtClean="0"/>
              <a:t>Because,</a:t>
            </a:r>
            <a:r>
              <a:rPr lang="en-CA" baseline="0" dirty="0" smtClean="0"/>
              <a:t> like most technologies, </a:t>
            </a:r>
            <a:r>
              <a:rPr lang="en-CA" dirty="0" smtClean="0"/>
              <a:t>the Internet offers </a:t>
            </a:r>
            <a:r>
              <a:rPr lang="en-CA" baseline="0" dirty="0" smtClean="0"/>
              <a:t>many wonderful, positive benefits</a:t>
            </a:r>
          </a:p>
          <a:p>
            <a:pPr lvl="1"/>
            <a:r>
              <a:rPr lang="en-CA" baseline="0" dirty="0" smtClean="0"/>
              <a:t>The challenge is to focus on the benefits and not become distracted or overwhelmed or sucked in by the hazards</a:t>
            </a:r>
            <a:endParaRPr lang="en-CA" dirty="0" smtClean="0"/>
          </a:p>
          <a:p>
            <a:r>
              <a:rPr lang="en-CA" dirty="0" smtClean="0"/>
              <a:t>Communication</a:t>
            </a:r>
          </a:p>
          <a:p>
            <a:pPr lvl="1"/>
            <a:r>
              <a:rPr lang="en-CA" dirty="0" smtClean="0"/>
              <a:t>Email</a:t>
            </a:r>
          </a:p>
          <a:p>
            <a:pPr lvl="1"/>
            <a:r>
              <a:rPr lang="en-CA" dirty="0" smtClean="0"/>
              <a:t>Instant messaging</a:t>
            </a:r>
          </a:p>
          <a:p>
            <a:pPr lvl="1"/>
            <a:r>
              <a:rPr lang="en-CA" dirty="0" smtClean="0"/>
              <a:t>Social media</a:t>
            </a:r>
          </a:p>
          <a:p>
            <a:pPr lvl="1"/>
            <a:r>
              <a:rPr lang="en-CA" dirty="0" smtClean="0"/>
              <a:t>Skype and Google video</a:t>
            </a:r>
          </a:p>
          <a:p>
            <a:r>
              <a:rPr lang="en-CA" dirty="0" smtClean="0"/>
              <a:t>Entertainment</a:t>
            </a:r>
          </a:p>
          <a:p>
            <a:pPr lvl="1"/>
            <a:r>
              <a:rPr lang="en-CA" dirty="0" smtClean="0"/>
              <a:t>Movies</a:t>
            </a:r>
          </a:p>
          <a:p>
            <a:pPr lvl="1"/>
            <a:r>
              <a:rPr lang="en-CA" dirty="0" smtClean="0"/>
              <a:t>Games</a:t>
            </a:r>
          </a:p>
          <a:p>
            <a:pPr lvl="1"/>
            <a:r>
              <a:rPr lang="en-CA" dirty="0" smtClean="0"/>
              <a:t>This is a really big feature of the Internet; I was shocked recently when the new Grand Theft Auto sold more than $1 billion copies in 4 days</a:t>
            </a:r>
          </a:p>
          <a:p>
            <a:r>
              <a:rPr lang="en-CA" dirty="0" smtClean="0"/>
              <a:t>Education</a:t>
            </a:r>
          </a:p>
          <a:p>
            <a:pPr lvl="1"/>
            <a:r>
              <a:rPr lang="en-CA" dirty="0" smtClean="0"/>
              <a:t>Formal</a:t>
            </a:r>
          </a:p>
          <a:p>
            <a:pPr lvl="1"/>
            <a:r>
              <a:rPr lang="en-CA" dirty="0" smtClean="0"/>
              <a:t>We now have the concept of a massive </a:t>
            </a:r>
            <a:r>
              <a:rPr lang="en-CA" dirty="0"/>
              <a:t>open online course (MOOC) is a class with unrestricted enrollment that takes place on the web. MOOCs are generally free and taught by university professors--often big-name academics that are incredibly </a:t>
            </a:r>
            <a:r>
              <a:rPr lang="en-CA" dirty="0" smtClean="0"/>
              <a:t>appealing</a:t>
            </a:r>
          </a:p>
          <a:p>
            <a:pPr lvl="1"/>
            <a:r>
              <a:rPr lang="en-CA" dirty="0" smtClean="0"/>
              <a:t>Some of you may have heard of Khan Academy that offers many short video lessons on an incredibly wide range of topics</a:t>
            </a:r>
          </a:p>
          <a:p>
            <a:pPr lvl="1"/>
            <a:r>
              <a:rPr lang="en-CA" dirty="0" smtClean="0"/>
              <a:t>Informal </a:t>
            </a:r>
          </a:p>
          <a:p>
            <a:pPr lvl="1"/>
            <a:r>
              <a:rPr lang="en-CA" dirty="0" smtClean="0"/>
              <a:t>How-To</a:t>
            </a:r>
            <a:r>
              <a:rPr lang="en-CA" baseline="0" dirty="0" smtClean="0"/>
              <a:t> e</a:t>
            </a:r>
            <a:r>
              <a:rPr lang="en-CA" dirty="0" smtClean="0"/>
              <a:t>ducation resources are huge on the Internet; how to bake a cake, how to change a tire, unfortunately</a:t>
            </a:r>
            <a:r>
              <a:rPr lang="en-CA" baseline="0" dirty="0" smtClean="0"/>
              <a:t> also how to make a bomb</a:t>
            </a:r>
            <a:endParaRPr lang="en-CA" dirty="0" smtClean="0"/>
          </a:p>
          <a:p>
            <a:r>
              <a:rPr lang="en-CA" dirty="0" smtClean="0"/>
              <a:t>Personal and professional research</a:t>
            </a:r>
          </a:p>
          <a:p>
            <a:pPr lvl="1"/>
            <a:r>
              <a:rPr lang="en-CA" dirty="0" smtClean="0"/>
              <a:t>Reviews of consumer products: televisions, cars, computers, lawn movers, mixers, anything and everything</a:t>
            </a:r>
          </a:p>
          <a:p>
            <a:pPr lvl="1"/>
            <a:r>
              <a:rPr lang="en-CA" dirty="0" smtClean="0"/>
              <a:t>Medical information: diseases, pharmaceuticals,</a:t>
            </a:r>
            <a:r>
              <a:rPr lang="en-CA" baseline="0" dirty="0" smtClean="0"/>
              <a:t> treatments</a:t>
            </a:r>
            <a:endParaRPr lang="en-CA" dirty="0" smtClean="0"/>
          </a:p>
          <a:p>
            <a:pPr lvl="1"/>
            <a:r>
              <a:rPr lang="en-CA" dirty="0" smtClean="0"/>
              <a:t>Ingredients of consumer products</a:t>
            </a:r>
          </a:p>
          <a:p>
            <a:pPr lvl="1"/>
            <a:r>
              <a:rPr lang="en-CA" dirty="0" smtClean="0"/>
              <a:t>Recipes for everything</a:t>
            </a:r>
          </a:p>
          <a:p>
            <a:pPr lvl="1"/>
            <a:r>
              <a:rPr lang="en-CA" dirty="0" smtClean="0"/>
              <a:t>Professional information for virtually all disciplines from plumbing to automotive to oil &amp; gas to nuclear engineering and space flight</a:t>
            </a:r>
          </a:p>
          <a:p>
            <a:r>
              <a:rPr lang="en-CA" dirty="0" smtClean="0"/>
              <a:t>Gospel study</a:t>
            </a:r>
          </a:p>
          <a:p>
            <a:pPr lvl="1"/>
            <a:r>
              <a:rPr lang="en-CA" dirty="0" smtClean="0"/>
              <a:t>The LDS Church offers a vast variety of wonderful, uplifting content</a:t>
            </a:r>
          </a:p>
          <a:p>
            <a:pPr lvl="1"/>
            <a:r>
              <a:rPr lang="en-CA" dirty="0" smtClean="0"/>
              <a:t>Scriptures</a:t>
            </a:r>
          </a:p>
          <a:p>
            <a:pPr lvl="1"/>
            <a:r>
              <a:rPr lang="en-CA" dirty="0" smtClean="0"/>
              <a:t>Magazines</a:t>
            </a:r>
          </a:p>
          <a:p>
            <a:pPr lvl="1"/>
            <a:r>
              <a:rPr lang="en-CA" dirty="0" smtClean="0"/>
              <a:t>Church materials</a:t>
            </a:r>
          </a:p>
          <a:p>
            <a:r>
              <a:rPr lang="en-CA" dirty="0" smtClean="0"/>
              <a:t>Shopping</a:t>
            </a:r>
          </a:p>
          <a:p>
            <a:pPr lvl="1"/>
            <a:r>
              <a:rPr lang="en-CA" dirty="0" smtClean="0"/>
              <a:t>Product descriptions and reviews</a:t>
            </a:r>
          </a:p>
          <a:p>
            <a:pPr lvl="1"/>
            <a:r>
              <a:rPr lang="en-CA" dirty="0" smtClean="0"/>
              <a:t>Alternative and price comparison</a:t>
            </a:r>
          </a:p>
          <a:p>
            <a:pPr lvl="1"/>
            <a:r>
              <a:rPr lang="en-CA" dirty="0" smtClean="0"/>
              <a:t>Convenient</a:t>
            </a:r>
            <a:r>
              <a:rPr lang="en-CA" baseline="0" dirty="0" smtClean="0"/>
              <a:t> purchasing</a:t>
            </a:r>
          </a:p>
          <a:p>
            <a:r>
              <a:rPr lang="en-CA" dirty="0" smtClean="0"/>
              <a:t>What have you used?</a:t>
            </a:r>
          </a:p>
          <a:p>
            <a:r>
              <a:rPr lang="en-CA" dirty="0" smtClean="0"/>
              <a:t>What websites have you found useful or interesting?</a:t>
            </a:r>
          </a:p>
          <a:p>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E7BFEA45-18FD-437A-9020-E0DDED34A2DC}"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11</a:t>
            </a:fld>
            <a:endParaRPr lang="en-CA" dirty="0"/>
          </a:p>
        </p:txBody>
      </p:sp>
    </p:spTree>
    <p:extLst>
      <p:ext uri="{BB962C8B-B14F-4D97-AF65-F5344CB8AC3E}">
        <p14:creationId xmlns:p14="http://schemas.microsoft.com/office/powerpoint/2010/main" val="54451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8260" y="2121570"/>
            <a:ext cx="6475722" cy="6912767"/>
          </a:xfrm>
        </p:spPr>
        <p:txBody>
          <a:bodyPr>
            <a:normAutofit fontScale="92500" lnSpcReduction="20000"/>
          </a:bodyPr>
          <a:lstStyle/>
          <a:p>
            <a:r>
              <a:rPr lang="en-CA" dirty="0" smtClean="0"/>
              <a:t>Stay Safe Tips</a:t>
            </a:r>
            <a:r>
              <a:rPr lang="en-CA" baseline="0" dirty="0" smtClean="0"/>
              <a:t> for Social Networking</a:t>
            </a:r>
          </a:p>
          <a:p>
            <a:r>
              <a:rPr lang="en-CA" baseline="0" dirty="0" smtClean="0"/>
              <a:t>Don’t leave a </a:t>
            </a:r>
            <a:r>
              <a:rPr lang="en-CA" dirty="0" smtClean="0"/>
              <a:t>computer </a:t>
            </a:r>
            <a:r>
              <a:rPr lang="en-CA" baseline="0" dirty="0" smtClean="0"/>
              <a:t>when you’re still logged in</a:t>
            </a:r>
          </a:p>
          <a:p>
            <a:pPr lvl="1"/>
            <a:r>
              <a:rPr lang="en-CA" baseline="0" dirty="0" smtClean="0"/>
              <a:t>This is particularly important in public places like the library, Internet cafes or at hotels</a:t>
            </a:r>
          </a:p>
          <a:p>
            <a:pPr lvl="1"/>
            <a:r>
              <a:rPr lang="en-CA" baseline="0" dirty="0" smtClean="0"/>
              <a:t>Don’t let someone else ruin your reputation</a:t>
            </a:r>
          </a:p>
          <a:p>
            <a:r>
              <a:rPr lang="en-CA" baseline="0" dirty="0" smtClean="0"/>
              <a:t>Always be suspicious of others online</a:t>
            </a:r>
          </a:p>
          <a:p>
            <a:pPr lvl="1"/>
            <a:r>
              <a:rPr lang="en-CA" baseline="0" dirty="0" smtClean="0"/>
              <a:t>A few people out there in cyberspace display greatly misleading profiles</a:t>
            </a:r>
          </a:p>
          <a:p>
            <a:r>
              <a:rPr lang="en-CA" baseline="0" dirty="0" smtClean="0"/>
              <a:t>Don’t provide personal information at websites</a:t>
            </a:r>
          </a:p>
          <a:p>
            <a:pPr lvl="1"/>
            <a:r>
              <a:rPr lang="en-CA" baseline="0" dirty="0" smtClean="0"/>
              <a:t>Provide only the minimum for social media profiles</a:t>
            </a:r>
          </a:p>
          <a:p>
            <a:pPr lvl="1"/>
            <a:r>
              <a:rPr lang="en-CA" baseline="0" dirty="0" smtClean="0"/>
              <a:t>In particular, don’t enter birth dates and addresses </a:t>
            </a:r>
          </a:p>
          <a:p>
            <a:pPr lvl="1"/>
            <a:r>
              <a:rPr lang="en-CA" baseline="0" dirty="0" smtClean="0"/>
              <a:t>Avoid identity theft; Prevent stalking</a:t>
            </a:r>
          </a:p>
          <a:p>
            <a:r>
              <a:rPr lang="en-CA" baseline="0" dirty="0" smtClean="0"/>
              <a:t>Never meet in person with someone you’ve met only online without taking someone with you</a:t>
            </a:r>
          </a:p>
          <a:p>
            <a:pPr marL="690068" lvl="1" indent="-250379" defTabSz="879378">
              <a:defRPr/>
            </a:pPr>
            <a:r>
              <a:rPr lang="en-CA" baseline="0" dirty="0" smtClean="0"/>
              <a:t>There are predators out there</a:t>
            </a:r>
          </a:p>
          <a:p>
            <a:pPr lvl="1"/>
            <a:r>
              <a:rPr lang="en-CA" baseline="0" dirty="0" smtClean="0"/>
              <a:t>Always pick a large, public location like a big, noisy food court at a shopping center</a:t>
            </a:r>
          </a:p>
          <a:p>
            <a:pPr lvl="1"/>
            <a:r>
              <a:rPr lang="en-CA" baseline="0" dirty="0" smtClean="0"/>
              <a:t>If you’re buying something via Kijiji or AutoTrader, take someone with you</a:t>
            </a:r>
          </a:p>
          <a:p>
            <a:r>
              <a:rPr lang="en-CA" baseline="0" dirty="0" smtClean="0"/>
              <a:t>Only visit websites intended for your age</a:t>
            </a:r>
          </a:p>
          <a:p>
            <a:pPr lvl="1"/>
            <a:r>
              <a:rPr lang="en-CA" baseline="0" dirty="0" smtClean="0"/>
              <a:t>There are many inappropriate adult sites on the web</a:t>
            </a:r>
          </a:p>
          <a:p>
            <a:r>
              <a:rPr lang="en-CA" baseline="0" dirty="0" smtClean="0"/>
              <a:t>Check the privacy settings on your computer and your smartphone</a:t>
            </a:r>
          </a:p>
          <a:p>
            <a:pPr lvl="1"/>
            <a:r>
              <a:rPr lang="en-CA" baseline="0" dirty="0" smtClean="0"/>
              <a:t>Don’t assume the web browser defaults are best for you</a:t>
            </a:r>
          </a:p>
          <a:p>
            <a:r>
              <a:rPr lang="en-CA" baseline="0" dirty="0" smtClean="0"/>
              <a:t>Don’t interfere with other profiles</a:t>
            </a:r>
          </a:p>
          <a:p>
            <a:pPr lvl="1"/>
            <a:r>
              <a:rPr lang="en-CA" baseline="0" dirty="0" smtClean="0"/>
              <a:t>Don’t engage in malicious behaviour by breaking into websites or by usurping the email address of someone else</a:t>
            </a:r>
          </a:p>
          <a:p>
            <a:pPr lvl="1"/>
            <a:r>
              <a:rPr lang="en-CA" baseline="0" dirty="0" smtClean="0"/>
              <a:t>Delete email addresses and profiles you know longer use or care about</a:t>
            </a:r>
          </a:p>
          <a:p>
            <a:r>
              <a:rPr lang="en-CA" baseline="0" dirty="0" smtClean="0"/>
              <a:t>Post only items that are in good taste</a:t>
            </a:r>
          </a:p>
          <a:p>
            <a:pPr lvl="1"/>
            <a:r>
              <a:rPr lang="en-CA" baseline="0" dirty="0" smtClean="0"/>
              <a:t>Don’t make nasty, rude or untrue statements</a:t>
            </a:r>
          </a:p>
          <a:p>
            <a:pPr lvl="1"/>
            <a:r>
              <a:rPr lang="en-CA" baseline="0" dirty="0" smtClean="0"/>
              <a:t>Don’t post raunchy or lewd photos</a:t>
            </a:r>
          </a:p>
          <a:p>
            <a:pPr lvl="0"/>
            <a:r>
              <a:rPr lang="en-CA" baseline="0" dirty="0" smtClean="0"/>
              <a:t>The Internet has no Delete button; you cannot retract irresponsible or outlandish comments that will hurt your reputation</a:t>
            </a:r>
          </a:p>
          <a:p>
            <a:pPr lvl="1"/>
            <a:r>
              <a:rPr lang="en-CA" baseline="0" dirty="0" smtClean="0"/>
              <a:t>As much as we might like a delete button, we need to forget about this idea and behave responsibly on the Internet</a:t>
            </a:r>
          </a:p>
          <a:p>
            <a:r>
              <a:rPr lang="en-CA" dirty="0"/>
              <a:t>“We were ready to hire you until we </a:t>
            </a:r>
            <a:r>
              <a:rPr lang="en-CA" dirty="0" smtClean="0"/>
              <a:t>saw the </a:t>
            </a:r>
            <a:r>
              <a:rPr lang="en-CA" dirty="0"/>
              <a:t>photo of you on Facebook </a:t>
            </a:r>
            <a:r>
              <a:rPr lang="en-CA" dirty="0" smtClean="0"/>
              <a:t>sliding on </a:t>
            </a:r>
            <a:r>
              <a:rPr lang="en-CA" dirty="0"/>
              <a:t>the ice at Rockefeller </a:t>
            </a:r>
            <a:r>
              <a:rPr lang="en-CA" dirty="0" smtClean="0"/>
              <a:t>Center wearing </a:t>
            </a:r>
            <a:r>
              <a:rPr lang="en-CA" dirty="0"/>
              <a:t>only bowling shoes and a Viking helmet</a:t>
            </a:r>
            <a:r>
              <a:rPr lang="en-CA" dirty="0" smtClean="0"/>
              <a:t>”</a:t>
            </a:r>
          </a:p>
          <a:p>
            <a:r>
              <a:rPr lang="en-CA" dirty="0" smtClean="0"/>
              <a:t>What have you read online that surprised you?</a:t>
            </a:r>
          </a:p>
          <a:p>
            <a:r>
              <a:rPr lang="en-CA" dirty="0" smtClean="0"/>
              <a:t>What photos can I find of you that you’d rather not have others</a:t>
            </a:r>
            <a:r>
              <a:rPr lang="en-CA" baseline="0" dirty="0" smtClean="0"/>
              <a:t> see?</a:t>
            </a:r>
          </a:p>
          <a:p>
            <a:r>
              <a:rPr lang="en-CA" baseline="0" dirty="0" smtClean="0"/>
              <a:t>Consider discussing these points in a Family Home Evening</a:t>
            </a:r>
            <a:endParaRPr lang="en-CA" dirty="0"/>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B703B76A-DF23-481A-87C8-C583CF9BB87C}"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12</a:t>
            </a:fld>
            <a:endParaRPr lang="en-CA" dirty="0"/>
          </a:p>
        </p:txBody>
      </p:sp>
    </p:spTree>
    <p:extLst>
      <p:ext uri="{BB962C8B-B14F-4D97-AF65-F5344CB8AC3E}">
        <p14:creationId xmlns:p14="http://schemas.microsoft.com/office/powerpoint/2010/main" val="878386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775" marR="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Parents can receive inspiration in teaching their children</a:t>
            </a:r>
          </a:p>
          <a:p>
            <a:pPr marL="358775" marR="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Doctrine and Covenants 42:14</a:t>
            </a:r>
          </a:p>
          <a:p>
            <a:pPr marL="717550" marR="0" lvl="1"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14 And the Spirit shall be given unto you </a:t>
            </a:r>
            <a:r>
              <a:rPr lang="en-CA" baseline="30000" dirty="0" smtClean="0"/>
              <a:t>a</a:t>
            </a:r>
            <a:r>
              <a:rPr lang="en-CA" dirty="0" smtClean="0">
                <a:hlinkClick r:id="rId3"/>
              </a:rPr>
              <a:t>by</a:t>
            </a:r>
            <a:r>
              <a:rPr lang="en-CA" dirty="0" smtClean="0"/>
              <a:t> the prayer of faith; and if ye receive not the </a:t>
            </a:r>
            <a:r>
              <a:rPr lang="en-CA" baseline="30000" dirty="0" smtClean="0"/>
              <a:t>b</a:t>
            </a:r>
            <a:r>
              <a:rPr lang="en-CA" dirty="0" smtClean="0">
                <a:hlinkClick r:id="rId3"/>
              </a:rPr>
              <a:t>Spirit</a:t>
            </a:r>
            <a:r>
              <a:rPr lang="en-CA" dirty="0" smtClean="0"/>
              <a:t> ye shall not teach.</a:t>
            </a:r>
          </a:p>
          <a:p>
            <a:pPr marL="358775" marR="0" lvl="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President Gordon B. Hinckley:</a:t>
            </a:r>
          </a:p>
          <a:p>
            <a:pPr marL="358775" marR="0" lvl="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“You parents, love your children. Cherish them. They are so precious. They are</a:t>
            </a:r>
            <a:r>
              <a:rPr lang="en-CA" baseline="0" dirty="0" smtClean="0"/>
              <a:t> </a:t>
            </a:r>
            <a:r>
              <a:rPr lang="en-CA" dirty="0" smtClean="0"/>
              <a:t>so very, very important. They are the future. You need more than your own</a:t>
            </a:r>
            <a:r>
              <a:rPr lang="en-CA" baseline="0" dirty="0" smtClean="0"/>
              <a:t> </a:t>
            </a:r>
            <a:r>
              <a:rPr lang="en-CA" dirty="0" smtClean="0"/>
              <a:t>wisdom in rearing them. You need the help of the Lord. Pray for that help and</a:t>
            </a:r>
            <a:r>
              <a:rPr lang="en-CA" baseline="0" dirty="0" smtClean="0"/>
              <a:t> </a:t>
            </a:r>
            <a:r>
              <a:rPr lang="en-CA" dirty="0" smtClean="0"/>
              <a:t>follow the inspiration which you receive”</a:t>
            </a:r>
          </a:p>
          <a:p>
            <a:pPr marL="358775" marR="0" lvl="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Conference Report, Oct. 1995,</a:t>
            </a:r>
            <a:r>
              <a:rPr lang="en-CA" baseline="0" dirty="0" smtClean="0"/>
              <a:t> </a:t>
            </a:r>
            <a:r>
              <a:rPr lang="en-CA" dirty="0" smtClean="0"/>
              <a:t>120; or Ensign, Nov. 1995, 89</a:t>
            </a:r>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6B17DE57-E4D8-4FFA-B52F-6FDB649B2C7E}"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13</a:t>
            </a:fld>
            <a:endParaRPr lang="en-CA" dirty="0"/>
          </a:p>
        </p:txBody>
      </p:sp>
    </p:spTree>
    <p:extLst>
      <p:ext uri="{BB962C8B-B14F-4D97-AF65-F5344CB8AC3E}">
        <p14:creationId xmlns:p14="http://schemas.microsoft.com/office/powerpoint/2010/main" val="133850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smtClean="0"/>
              <a:t>How do we teach? - Teaching in the Savior’s Way</a:t>
            </a:r>
          </a:p>
          <a:p>
            <a:r>
              <a:rPr lang="en-CA" dirty="0" smtClean="0"/>
              <a:t>Here are the elements of how the Saviour taught the people</a:t>
            </a:r>
          </a:p>
          <a:p>
            <a:pPr lvl="1"/>
            <a:r>
              <a:rPr lang="en-CA" dirty="0"/>
              <a:t>He loved them</a:t>
            </a:r>
          </a:p>
          <a:p>
            <a:pPr lvl="1"/>
            <a:r>
              <a:rPr lang="en-CA" dirty="0"/>
              <a:t>He knew who they were</a:t>
            </a:r>
          </a:p>
          <a:p>
            <a:pPr lvl="1"/>
            <a:r>
              <a:rPr lang="en-CA" dirty="0"/>
              <a:t>He prepared Himself</a:t>
            </a:r>
          </a:p>
          <a:p>
            <a:pPr lvl="1"/>
            <a:r>
              <a:rPr lang="en-CA" dirty="0"/>
              <a:t>He shared simple stories, parables, and real-life examples</a:t>
            </a:r>
          </a:p>
          <a:p>
            <a:pPr lvl="1"/>
            <a:r>
              <a:rPr lang="en-CA" dirty="0"/>
              <a:t>He used the scriptures</a:t>
            </a:r>
          </a:p>
          <a:p>
            <a:pPr lvl="1"/>
            <a:r>
              <a:rPr lang="en-CA" dirty="0"/>
              <a:t>He asked questions</a:t>
            </a:r>
          </a:p>
          <a:p>
            <a:pPr lvl="1"/>
            <a:r>
              <a:rPr lang="en-CA" dirty="0"/>
              <a:t>He invited them to testify</a:t>
            </a:r>
          </a:p>
          <a:p>
            <a:pPr lvl="1"/>
            <a:r>
              <a:rPr lang="en-CA" dirty="0"/>
              <a:t>He trusted them</a:t>
            </a:r>
          </a:p>
          <a:p>
            <a:pPr lvl="1"/>
            <a:r>
              <a:rPr lang="en-CA" dirty="0"/>
              <a:t>He invited them to act in faith</a:t>
            </a:r>
          </a:p>
          <a:p>
            <a:pPr lvl="1"/>
            <a:r>
              <a:rPr lang="en-CA" dirty="0"/>
              <a:t>He was their example and mentor</a:t>
            </a:r>
          </a:p>
          <a:p>
            <a:r>
              <a:rPr lang="en-CA" dirty="0" smtClean="0"/>
              <a:t>We can apply the same approach</a:t>
            </a:r>
          </a:p>
          <a:p>
            <a:r>
              <a:rPr lang="en-CA" dirty="0" smtClean="0"/>
              <a:t>I invite you to read the supporting detail at the Church’s new website devoted to teaching our youth</a:t>
            </a:r>
          </a:p>
          <a:p>
            <a:endParaRPr lang="en-CA" dirty="0" smtClean="0"/>
          </a:p>
          <a:p>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B1FF420F-DE91-406E-9952-015E32A680B7}" type="datetime1">
              <a:rPr lang="en-US" smtClean="0"/>
              <a:pPr/>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14</a:t>
            </a:fld>
            <a:endParaRPr lang="en-CA"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1747262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Watch Your Step</a:t>
            </a:r>
          </a:p>
          <a:p>
            <a:r>
              <a:rPr lang="en-CA" dirty="0" smtClean="0"/>
              <a:t>See how a moment's decision can have far-reaching consequences—for good or bad</a:t>
            </a:r>
          </a:p>
          <a:p>
            <a:r>
              <a:rPr lang="en-CA" dirty="0" smtClean="0"/>
              <a:t>In this case, a brush with pornography leads to isolation from family and eventually to a family breakup to the detriment of all family members</a:t>
            </a:r>
          </a:p>
          <a:p>
            <a:r>
              <a:rPr lang="en-CA" dirty="0" smtClean="0"/>
              <a:t>https://www.lds.org/pages/mormon-messages?lang=eng&amp;query=watch+your+step#watch-your-step</a:t>
            </a:r>
          </a:p>
          <a:p>
            <a:pPr marL="358775" marR="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Length: 2 minute</a:t>
            </a:r>
            <a:r>
              <a:rPr lang="en-CA" baseline="0" dirty="0" smtClean="0"/>
              <a:t> 39 seconds</a:t>
            </a:r>
            <a:endParaRPr lang="en-CA" dirty="0" smtClean="0"/>
          </a:p>
          <a:p>
            <a:r>
              <a:rPr lang="en-US" sz="1600" kern="1200" dirty="0" smtClean="0">
                <a:solidFill>
                  <a:schemeClr val="tx1"/>
                </a:solidFill>
                <a:effectLst/>
                <a:latin typeface="+mn-lt"/>
                <a:ea typeface="+mn-ea"/>
                <a:cs typeface="+mn-cs"/>
              </a:rPr>
              <a:t>Discuss how choices lead to consequences, both good and bad</a:t>
            </a: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F10F631B-5E57-417D-90D5-C975481C1D80}"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15</a:t>
            </a:fld>
            <a:endParaRPr lang="en-CA" dirty="0"/>
          </a:p>
        </p:txBody>
      </p:sp>
    </p:spTree>
    <p:extLst>
      <p:ext uri="{BB962C8B-B14F-4D97-AF65-F5344CB8AC3E}">
        <p14:creationId xmlns:p14="http://schemas.microsoft.com/office/powerpoint/2010/main" val="114972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Assessment</a:t>
            </a:r>
            <a:r>
              <a:rPr lang="en-CA" baseline="0" dirty="0" smtClean="0"/>
              <a:t> </a:t>
            </a:r>
            <a:r>
              <a:rPr lang="en-CA" dirty="0" smtClean="0"/>
              <a:t>Surveys</a:t>
            </a:r>
          </a:p>
          <a:p>
            <a:r>
              <a:rPr lang="en-CA" dirty="0" smtClean="0"/>
              <a:t>Survey documents located</a:t>
            </a:r>
            <a:r>
              <a:rPr lang="en-CA" baseline="0" dirty="0" smtClean="0"/>
              <a:t> at this link: </a:t>
            </a:r>
            <a:r>
              <a:rPr lang="en-CA" dirty="0" smtClean="0"/>
              <a:t>http://www.commonsensemedia.org/educators/educate-families/outreach-kits</a:t>
            </a:r>
          </a:p>
          <a:p>
            <a:r>
              <a:rPr lang="en-CA" dirty="0" smtClean="0"/>
              <a:t>Parent Media and Technology Survey</a:t>
            </a:r>
          </a:p>
          <a:p>
            <a:pPr lvl="1"/>
            <a:r>
              <a:rPr lang="en-CA" dirty="0" smtClean="0"/>
              <a:t>The</a:t>
            </a:r>
            <a:r>
              <a:rPr lang="en-CA" baseline="0" dirty="0" smtClean="0"/>
              <a:t> parent survey assesses your opinions about a range of views about how the Internet can be used by your children</a:t>
            </a:r>
          </a:p>
          <a:p>
            <a:pPr lvl="1"/>
            <a:r>
              <a:rPr lang="en-CA" dirty="0" smtClean="0"/>
              <a:t>The</a:t>
            </a:r>
            <a:r>
              <a:rPr lang="en-CA" baseline="0" dirty="0" smtClean="0"/>
              <a:t> parent survey also asks you about potential Internet-related topics you might want to think about discussing with your children and your confidence in addressing these topics</a:t>
            </a:r>
            <a:endParaRPr lang="en-CA" dirty="0" smtClean="0"/>
          </a:p>
          <a:p>
            <a:r>
              <a:rPr lang="en-CA" dirty="0" smtClean="0"/>
              <a:t>Student Media and Technology Survey</a:t>
            </a:r>
          </a:p>
          <a:p>
            <a:pPr lvl="1"/>
            <a:r>
              <a:rPr lang="en-CA" dirty="0" smtClean="0"/>
              <a:t>The</a:t>
            </a:r>
            <a:r>
              <a:rPr lang="en-CA" baseline="0" dirty="0" smtClean="0"/>
              <a:t> student survey assesses student Internet usage for entertainment and social media</a:t>
            </a:r>
          </a:p>
          <a:p>
            <a:pPr lvl="1"/>
            <a:r>
              <a:rPr lang="en-CA" dirty="0" smtClean="0"/>
              <a:t>The</a:t>
            </a:r>
            <a:r>
              <a:rPr lang="en-CA" baseline="0" dirty="0" smtClean="0"/>
              <a:t> student survey also asks about which Internet-related topics have been discussed with parents</a:t>
            </a:r>
            <a:endParaRPr lang="en-CA" dirty="0" smtClean="0"/>
          </a:p>
          <a:p>
            <a:endParaRPr lang="en-CA" b="1" dirty="0" smtClean="0"/>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6A83C162-5D45-4096-8413-14D964916EFD}"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16</a:t>
            </a:fld>
            <a:endParaRPr lang="en-CA" dirty="0"/>
          </a:p>
        </p:txBody>
      </p:sp>
    </p:spTree>
    <p:extLst>
      <p:ext uri="{BB962C8B-B14F-4D97-AF65-F5344CB8AC3E}">
        <p14:creationId xmlns:p14="http://schemas.microsoft.com/office/powerpoint/2010/main" val="155668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8260" y="2337594"/>
            <a:ext cx="6475722" cy="6768751"/>
          </a:xfrm>
        </p:spPr>
        <p:txBody>
          <a:bodyPr>
            <a:normAutofit/>
          </a:bodyPr>
          <a:lstStyle/>
          <a:p>
            <a:r>
              <a:rPr lang="en-CA" dirty="0" smtClean="0"/>
              <a:t>Educate Your Family about media safety and wise media</a:t>
            </a:r>
            <a:r>
              <a:rPr lang="en-CA" baseline="0" dirty="0" smtClean="0"/>
              <a:t> choices</a:t>
            </a:r>
            <a:endParaRPr lang="en-CA" dirty="0" smtClean="0"/>
          </a:p>
          <a:p>
            <a:pPr lvl="1"/>
            <a:r>
              <a:rPr lang="en-CA" dirty="0" smtClean="0"/>
              <a:t>This is a set of</a:t>
            </a:r>
            <a:r>
              <a:rPr lang="en-CA" baseline="0" dirty="0" smtClean="0"/>
              <a:t> resources that you can use to educate your family</a:t>
            </a:r>
          </a:p>
          <a:p>
            <a:pPr lvl="1"/>
            <a:r>
              <a:rPr lang="en-CA" baseline="0" dirty="0" smtClean="0"/>
              <a:t>D</a:t>
            </a:r>
            <a:r>
              <a:rPr lang="en-CA" dirty="0" smtClean="0"/>
              <a:t>erived from</a:t>
            </a:r>
            <a:r>
              <a:rPr lang="en-CA" baseline="0" dirty="0" smtClean="0"/>
              <a:t> </a:t>
            </a:r>
            <a:r>
              <a:rPr lang="en-CA" dirty="0" smtClean="0"/>
              <a:t>Educate Families: A Home-to-School Program</a:t>
            </a:r>
          </a:p>
          <a:p>
            <a:pPr lvl="1"/>
            <a:r>
              <a:rPr lang="en-CA" dirty="0" smtClean="0"/>
              <a:t>http://www.commonsensemedia.org/educators/educate-families</a:t>
            </a:r>
          </a:p>
          <a:p>
            <a:r>
              <a:rPr lang="en-CA" dirty="0" smtClean="0"/>
              <a:t>Host a Family Engagement Night</a:t>
            </a:r>
          </a:p>
          <a:p>
            <a:pPr lvl="1"/>
            <a:r>
              <a:rPr lang="en-CA" dirty="0" smtClean="0"/>
              <a:t>Use this Outreach Kit, a collection of turnkey resources (flyers, quiz, presentations &amp; scripts), to reach out to families about the digital world and how kids engage in it</a:t>
            </a:r>
          </a:p>
          <a:p>
            <a:pPr marL="717550" marR="0" lvl="1" indent="-2603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CA" dirty="0" smtClean="0"/>
              <a:t>http://www.commonsensemedia.org/educators/educate-families/outreach-kits</a:t>
            </a:r>
          </a:p>
          <a:p>
            <a:r>
              <a:rPr lang="en-CA" dirty="0" smtClean="0"/>
              <a:t>Share Advice Videos</a:t>
            </a:r>
          </a:p>
          <a:p>
            <a:pPr lvl="1"/>
            <a:r>
              <a:rPr lang="en-CA" dirty="0" smtClean="0"/>
              <a:t>Spark a conversation about current topics around parenting and media use with these Advice Videos. Filter your search by topic to find videos that best address your community’s needs</a:t>
            </a:r>
          </a:p>
          <a:p>
            <a:pPr lvl="1"/>
            <a:r>
              <a:rPr lang="en-CA" dirty="0" smtClean="0"/>
              <a:t>http://www.commonsensemedia.org/video/advice</a:t>
            </a:r>
          </a:p>
          <a:p>
            <a:r>
              <a:rPr lang="en-CA" dirty="0" smtClean="0"/>
              <a:t>Distribute Family Tip Sheets</a:t>
            </a:r>
          </a:p>
          <a:p>
            <a:pPr lvl="1"/>
            <a:r>
              <a:rPr lang="en-CA" dirty="0" smtClean="0"/>
              <a:t>Provide advice about current issues related to the age-appropriate topics we address in our K-12 Digital Literacy and Citizenship Curriculum with our actionable Family Tip Sheets</a:t>
            </a:r>
          </a:p>
          <a:p>
            <a:pPr lvl="1"/>
            <a:r>
              <a:rPr lang="en-CA" dirty="0" smtClean="0"/>
              <a:t>http://www.commonsensemedia.org/educators/educate-families/tip-sheets</a:t>
            </a:r>
          </a:p>
          <a:p>
            <a:r>
              <a:rPr lang="en-CA" dirty="0" smtClean="0"/>
              <a:t>Share Family Resources</a:t>
            </a:r>
          </a:p>
          <a:p>
            <a:pPr lvl="1"/>
            <a:r>
              <a:rPr lang="en-CA" dirty="0" smtClean="0"/>
              <a:t>Encourage families to discuss expectations for media and technology use at home with our Family Media Agreements, establish guidelines for responsible device care using our Customizable Device Contract, and discover the best learning products through Learning Ratings</a:t>
            </a:r>
          </a:p>
          <a:p>
            <a:r>
              <a:rPr lang="en-CA" dirty="0" smtClean="0"/>
              <a:t>Keep Families In-the-Know</a:t>
            </a:r>
          </a:p>
          <a:p>
            <a:pPr lvl="1"/>
            <a:r>
              <a:rPr lang="en-CA" dirty="0" smtClean="0"/>
              <a:t>Connect your families to Making Sense, Common Sense Media’s blog full of expert advice and common sense ideas about parenting, media, and everything in between</a:t>
            </a:r>
          </a:p>
          <a:p>
            <a:pPr lvl="1"/>
            <a:r>
              <a:rPr lang="en-CA" dirty="0" smtClean="0"/>
              <a:t>http://www.commonsensemedia.org/blog</a:t>
            </a:r>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F111CF6F-0538-461A-87F4-2995110FD814}"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17</a:t>
            </a:fld>
            <a:endParaRPr lang="en-CA" dirty="0"/>
          </a:p>
        </p:txBody>
      </p:sp>
    </p:spTree>
    <p:extLst>
      <p:ext uri="{BB962C8B-B14F-4D97-AF65-F5344CB8AC3E}">
        <p14:creationId xmlns:p14="http://schemas.microsoft.com/office/powerpoint/2010/main" val="332635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8775" marR="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Parents teach through example and instruction</a:t>
            </a:r>
          </a:p>
          <a:p>
            <a:r>
              <a:rPr lang="en-CA" b="0" dirty="0" smtClean="0"/>
              <a:t>Explain that parents teach their children in two general ways: </a:t>
            </a:r>
            <a:r>
              <a:rPr lang="en-CA" b="0" smtClean="0"/>
              <a:t>through their</a:t>
            </a:r>
            <a:r>
              <a:rPr lang="en-CA" b="0" baseline="0" smtClean="0"/>
              <a:t> </a:t>
            </a:r>
            <a:r>
              <a:rPr lang="en-CA" b="0" smtClean="0"/>
              <a:t>example </a:t>
            </a:r>
            <a:r>
              <a:rPr lang="en-CA" b="0" dirty="0" smtClean="0"/>
              <a:t>and through their words.</a:t>
            </a:r>
          </a:p>
          <a:p>
            <a:r>
              <a:rPr lang="en-CA" b="0" dirty="0" smtClean="0"/>
              <a:t>Elder James E. Faust:</a:t>
            </a:r>
          </a:p>
          <a:p>
            <a:r>
              <a:rPr lang="en-CA" b="0" dirty="0" smtClean="0"/>
              <a:t>“When parents try to teach their children to avoid danger, it is no answer</a:t>
            </a:r>
            <a:r>
              <a:rPr lang="en-CA" b="0" baseline="0" dirty="0" smtClean="0"/>
              <a:t> </a:t>
            </a:r>
            <a:r>
              <a:rPr lang="en-CA" b="0" dirty="0" smtClean="0"/>
              <a:t>for parents to say to their children, ‘We are experienced and wise in the ways</a:t>
            </a:r>
            <a:r>
              <a:rPr lang="en-CA" b="0" baseline="0" dirty="0" smtClean="0"/>
              <a:t> </a:t>
            </a:r>
            <a:r>
              <a:rPr lang="en-CA" b="0" dirty="0" smtClean="0"/>
              <a:t>of the world, and we can get closer to the edge of the cliff than you.’</a:t>
            </a:r>
          </a:p>
          <a:p>
            <a:r>
              <a:rPr lang="en-CA" b="0" dirty="0" smtClean="0"/>
              <a:t>Parental</a:t>
            </a:r>
            <a:r>
              <a:rPr lang="en-CA" b="0" baseline="0" dirty="0" smtClean="0"/>
              <a:t> </a:t>
            </a:r>
            <a:r>
              <a:rPr lang="en-CA" b="0" dirty="0" smtClean="0"/>
              <a:t>hypocrisy can make children cynical and unbelieving of what they are taught</a:t>
            </a:r>
            <a:r>
              <a:rPr lang="en-CA" b="0" baseline="0" dirty="0" smtClean="0"/>
              <a:t> </a:t>
            </a:r>
            <a:r>
              <a:rPr lang="en-CA" b="0" dirty="0" smtClean="0"/>
              <a:t>in the home. For instance, when parents attend movies they forbid their</a:t>
            </a:r>
            <a:r>
              <a:rPr lang="en-CA" b="0" baseline="0" dirty="0" smtClean="0"/>
              <a:t> </a:t>
            </a:r>
            <a:r>
              <a:rPr lang="en-CA" b="0" dirty="0" smtClean="0"/>
              <a:t>children to see, parental credibility is diminished. </a:t>
            </a:r>
          </a:p>
          <a:p>
            <a:r>
              <a:rPr lang="en-CA" b="0" dirty="0" smtClean="0"/>
              <a:t>If children are expected to</a:t>
            </a:r>
            <a:r>
              <a:rPr lang="en-CA" b="0" baseline="0" dirty="0" smtClean="0"/>
              <a:t> </a:t>
            </a:r>
            <a:r>
              <a:rPr lang="en-CA" b="0" dirty="0" smtClean="0"/>
              <a:t>be honest, parents must be honest. </a:t>
            </a:r>
          </a:p>
          <a:p>
            <a:r>
              <a:rPr lang="en-CA" b="0" dirty="0" smtClean="0"/>
              <a:t>If children are expected to be virtuous,</a:t>
            </a:r>
            <a:r>
              <a:rPr lang="en-CA" b="0" baseline="0" dirty="0" smtClean="0"/>
              <a:t> </a:t>
            </a:r>
            <a:r>
              <a:rPr lang="en-CA" b="0" dirty="0" smtClean="0"/>
              <a:t>parents must be virtuous.</a:t>
            </a:r>
          </a:p>
          <a:p>
            <a:r>
              <a:rPr lang="en-CA" b="0" dirty="0" smtClean="0"/>
              <a:t>If you expect your children to be honorable, you</a:t>
            </a:r>
            <a:r>
              <a:rPr lang="en-CA" b="0" baseline="0" dirty="0" smtClean="0"/>
              <a:t> </a:t>
            </a:r>
            <a:r>
              <a:rPr lang="en-CA" b="0" dirty="0" smtClean="0"/>
              <a:t>must be honorable”</a:t>
            </a:r>
          </a:p>
          <a:p>
            <a:r>
              <a:rPr lang="en-CA" b="0" dirty="0" smtClean="0"/>
              <a:t>Conference Report, Oct. 1990, 41; or Ensign, Nov.</a:t>
            </a:r>
            <a:r>
              <a:rPr lang="en-CA" b="0" baseline="0" dirty="0" smtClean="0"/>
              <a:t> </a:t>
            </a:r>
            <a:r>
              <a:rPr lang="en-CA" b="0" dirty="0" smtClean="0"/>
              <a:t>1990, 33–34</a:t>
            </a:r>
            <a:endParaRPr lang="en-CA" b="0"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908CD4A6-1DD0-4B90-958D-15A38B30B076}"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18</a:t>
            </a:fld>
            <a:endParaRPr lang="en-CA" dirty="0"/>
          </a:p>
        </p:txBody>
      </p:sp>
    </p:spTree>
    <p:extLst>
      <p:ext uri="{BB962C8B-B14F-4D97-AF65-F5344CB8AC3E}">
        <p14:creationId xmlns:p14="http://schemas.microsoft.com/office/powerpoint/2010/main" val="3297833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can’t go to bed.</a:t>
            </a:r>
            <a:r>
              <a:rPr lang="en-CA" baseline="0" dirty="0" smtClean="0"/>
              <a:t> </a:t>
            </a:r>
            <a:r>
              <a:rPr lang="en-CA" dirty="0" smtClean="0"/>
              <a:t>I told all the guys that when school was out,</a:t>
            </a:r>
            <a:r>
              <a:rPr lang="en-CA" baseline="0" dirty="0" smtClean="0"/>
              <a:t> </a:t>
            </a:r>
            <a:r>
              <a:rPr lang="en-CA" dirty="0" smtClean="0"/>
              <a:t>you’d let me stay up</a:t>
            </a:r>
            <a:r>
              <a:rPr lang="en-CA" baseline="0" dirty="0" smtClean="0"/>
              <a:t> </a:t>
            </a:r>
            <a:r>
              <a:rPr lang="en-CA" dirty="0" smtClean="0"/>
              <a:t>and watch David Letterman!”</a:t>
            </a:r>
          </a:p>
          <a:p>
            <a:r>
              <a:rPr lang="en-CA" smtClean="0"/>
              <a:t>Cartoon: Family_Circus_2013_07_28.gif</a:t>
            </a:r>
          </a:p>
          <a:p>
            <a:r>
              <a:rPr lang="en-CA" dirty="0" smtClean="0"/>
              <a:t>This cartoon</a:t>
            </a:r>
            <a:r>
              <a:rPr lang="en-CA" baseline="0" dirty="0" smtClean="0"/>
              <a:t> illustrates how easily our children are influenced by their peers around them at school and therefore how easily undesirable attitudes and behaviours can slip into the home</a:t>
            </a:r>
            <a:endParaRPr lang="en-CA" dirty="0" smtClean="0"/>
          </a:p>
          <a:p>
            <a:r>
              <a:rPr lang="en-CA" dirty="0" smtClean="0"/>
              <a:t>As parents we have an obligation</a:t>
            </a:r>
            <a:r>
              <a:rPr lang="en-CA" baseline="0" dirty="0" smtClean="0"/>
              <a:t> to set appropriate rules for our family and make some effort to enforce those rules</a:t>
            </a: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0A6044DB-504A-4286-BB2B-69ECC4C503CE}"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19</a:t>
            </a:fld>
            <a:endParaRPr lang="en-CA" dirty="0"/>
          </a:p>
        </p:txBody>
      </p:sp>
    </p:spTree>
    <p:extLst>
      <p:ext uri="{BB962C8B-B14F-4D97-AF65-F5344CB8AC3E}">
        <p14:creationId xmlns:p14="http://schemas.microsoft.com/office/powerpoint/2010/main" val="318108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smtClean="0"/>
              <a:t>Lesson </a:t>
            </a:r>
            <a:r>
              <a:rPr lang="en-CA" smtClean="0"/>
              <a:t>3 Review</a:t>
            </a:r>
            <a:r>
              <a:rPr lang="en-CA" baseline="0" smtClean="0"/>
              <a:t> - </a:t>
            </a:r>
            <a:r>
              <a:rPr lang="en-CA" sz="1600" smtClean="0"/>
              <a:t>Internet </a:t>
            </a:r>
            <a:r>
              <a:rPr lang="en-CA" sz="1600" dirty="0" smtClean="0"/>
              <a:t>and Media Safety for Families</a:t>
            </a:r>
          </a:p>
          <a:p>
            <a:r>
              <a:rPr lang="en-CA" dirty="0" smtClean="0"/>
              <a:t>Plan and hold a parent-child interview</a:t>
            </a:r>
          </a:p>
          <a:p>
            <a:pPr lvl="1"/>
            <a:r>
              <a:rPr lang="en-CA" dirty="0" smtClean="0"/>
              <a:t>Apply Twelve Tips for Parent-Child Interviews By Steven B. Glade</a:t>
            </a:r>
          </a:p>
          <a:p>
            <a:r>
              <a:rPr lang="en-CA" dirty="0" smtClean="0"/>
              <a:t>Confirm that you have the typical home network configuration described in place in your home</a:t>
            </a:r>
          </a:p>
          <a:p>
            <a:pPr lvl="1"/>
            <a:r>
              <a:rPr lang="en-CA" dirty="0" smtClean="0"/>
              <a:t>Typically this means confirming that you have a router between the Shaw modem and the computers in your home</a:t>
            </a:r>
          </a:p>
          <a:p>
            <a:pPr lvl="1"/>
            <a:r>
              <a:rPr lang="en-CA" dirty="0" smtClean="0"/>
              <a:t>You may also want to see if your</a:t>
            </a:r>
            <a:r>
              <a:rPr lang="en-CA" baseline="0" dirty="0" smtClean="0"/>
              <a:t> neighbors are operating an unencrypted </a:t>
            </a:r>
            <a:r>
              <a:rPr lang="en-CA" baseline="0" dirty="0" err="1" smtClean="0"/>
              <a:t>WiFi</a:t>
            </a:r>
            <a:r>
              <a:rPr lang="en-CA" baseline="0" dirty="0" smtClean="0"/>
              <a:t> access point that is accessible from within your home</a:t>
            </a:r>
            <a:endParaRPr lang="en-CA" dirty="0" smtClean="0"/>
          </a:p>
          <a:p>
            <a:r>
              <a:rPr lang="en-CA" dirty="0" smtClean="0"/>
              <a:t>Evaluate Internet Filtering Alternatives</a:t>
            </a:r>
          </a:p>
          <a:p>
            <a:pPr lvl="1"/>
            <a:r>
              <a:rPr lang="en-CA" dirty="0" smtClean="0"/>
              <a:t>If you don’t have Internet Filtering in place, please evaluate the alternatives and set a course of action</a:t>
            </a:r>
          </a:p>
          <a:p>
            <a:r>
              <a:rPr lang="en-CA" dirty="0" smtClean="0"/>
              <a:t>Read </a:t>
            </a:r>
            <a:r>
              <a:rPr lang="en-CA" dirty="0" err="1" smtClean="0"/>
              <a:t>LDSTech</a:t>
            </a:r>
            <a:r>
              <a:rPr lang="en-CA" dirty="0" smtClean="0"/>
              <a:t> Internet and Family Safety web pages</a:t>
            </a:r>
          </a:p>
          <a:p>
            <a:pPr lvl="1"/>
            <a:r>
              <a:rPr lang="en-CA" dirty="0" smtClean="0"/>
              <a:t>Consider basing a family home evening on this content</a:t>
            </a:r>
          </a:p>
          <a:p>
            <a:endParaRPr lang="en-CA" dirty="0" smtClean="0"/>
          </a:p>
          <a:p>
            <a:endParaRPr lang="en-CA" dirty="0"/>
          </a:p>
        </p:txBody>
      </p:sp>
      <p:sp>
        <p:nvSpPr>
          <p:cNvPr id="4" name="Header Placeholder 3"/>
          <p:cNvSpPr>
            <a:spLocks noGrp="1"/>
          </p:cNvSpPr>
          <p:nvPr>
            <p:ph type="hdr" sz="quarter" idx="10"/>
          </p:nvPr>
        </p:nvSpPr>
        <p:spPr/>
        <p:txBody>
          <a:bodyPr/>
          <a:lstStyle/>
          <a:p>
            <a:r>
              <a:rPr lang="en-CA" smtClean="0"/>
              <a:t>Calgary Alberta Stake</a:t>
            </a:r>
            <a:endParaRPr lang="en-CA" dirty="0"/>
          </a:p>
        </p:txBody>
      </p:sp>
      <p:sp>
        <p:nvSpPr>
          <p:cNvPr id="5" name="Date Placeholder 4"/>
          <p:cNvSpPr>
            <a:spLocks noGrp="1"/>
          </p:cNvSpPr>
          <p:nvPr>
            <p:ph type="dt" idx="11"/>
          </p:nvPr>
        </p:nvSpPr>
        <p:spPr/>
        <p:txBody>
          <a:bodyPr/>
          <a:lstStyle/>
          <a:p>
            <a:fld id="{FBDA15E8-0A1E-465F-8C32-437695214FD1}" type="datetime1">
              <a:rPr lang="en-US" smtClean="0"/>
              <a:pPr/>
              <a:t>1/27/2014</a:t>
            </a:fld>
            <a:endParaRPr lang="en-CA" dirty="0"/>
          </a:p>
        </p:txBody>
      </p:sp>
      <p:sp>
        <p:nvSpPr>
          <p:cNvPr id="6" name="Footer Placeholder 5"/>
          <p:cNvSpPr>
            <a:spLocks noGrp="1"/>
          </p:cNvSpPr>
          <p:nvPr>
            <p:ph type="ftr" sz="quarter" idx="12"/>
          </p:nvPr>
        </p:nvSpPr>
        <p:spPr/>
        <p:txBody>
          <a:bodyPr/>
          <a:lstStyle/>
          <a:p>
            <a:r>
              <a:rPr lang="en-CA"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a:t>
            </a:fld>
            <a:endParaRPr lang="en-CA" dirty="0"/>
          </a:p>
        </p:txBody>
      </p:sp>
      <p:sp>
        <p:nvSpPr>
          <p:cNvPr id="13" name="Slide Image Placeholder 12"/>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Checking Browser History - Tips for Parents</a:t>
            </a:r>
          </a:p>
          <a:p>
            <a:r>
              <a:rPr lang="en-CA" dirty="0" smtClean="0"/>
              <a:t>https://www.youtube.com/watch?v=9K7B_MZBL24</a:t>
            </a:r>
          </a:p>
          <a:p>
            <a:r>
              <a:rPr lang="en-CA" dirty="0" smtClean="0"/>
              <a:t>Length: 1 minute</a:t>
            </a:r>
            <a:r>
              <a:rPr lang="en-CA" baseline="0" dirty="0" smtClean="0"/>
              <a:t> 36 seconds</a:t>
            </a:r>
            <a:endParaRPr lang="en-CA" dirty="0" smtClean="0"/>
          </a:p>
          <a:p>
            <a:r>
              <a:rPr lang="en-CA" dirty="0" smtClean="0"/>
              <a:t>Checking the browser history is always a quick, low effort way to gain insights into where a child has been surfing on the Web</a:t>
            </a:r>
          </a:p>
          <a:p>
            <a:r>
              <a:rPr lang="en-CA" dirty="0" smtClean="0"/>
              <a:t>If you’re not happy with what you see, that provides a great introduction</a:t>
            </a:r>
            <a:r>
              <a:rPr lang="en-CA" baseline="0" dirty="0" smtClean="0"/>
              <a:t> for a conversation</a:t>
            </a:r>
          </a:p>
          <a:p>
            <a:pPr marL="0" indent="0">
              <a:buNone/>
            </a:pP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D7F4F085-626C-4FE2-A639-55DD6323A219}"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20</a:t>
            </a:fld>
            <a:endParaRPr lang="en-CA" dirty="0"/>
          </a:p>
        </p:txBody>
      </p:sp>
    </p:spTree>
    <p:extLst>
      <p:ext uri="{BB962C8B-B14F-4D97-AF65-F5344CB8AC3E}">
        <p14:creationId xmlns:p14="http://schemas.microsoft.com/office/powerpoint/2010/main" val="427067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Conclusions</a:t>
            </a:r>
          </a:p>
          <a:p>
            <a:pPr marL="358775" marR="0" lvl="1"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The Internet is a wonderful resource</a:t>
            </a:r>
          </a:p>
          <a:p>
            <a:pPr lvl="1"/>
            <a:r>
              <a:rPr lang="en-CA" dirty="0" smtClean="0"/>
              <a:t>Explore the Internet with your family</a:t>
            </a:r>
          </a:p>
          <a:p>
            <a:pPr lvl="1"/>
            <a:r>
              <a:rPr lang="en-CA" dirty="0" smtClean="0"/>
              <a:t>Use it to explain</a:t>
            </a:r>
            <a:r>
              <a:rPr lang="en-CA" baseline="0" dirty="0" smtClean="0"/>
              <a:t> the wider world to your children</a:t>
            </a:r>
            <a:endParaRPr lang="en-CA" dirty="0" smtClean="0"/>
          </a:p>
          <a:p>
            <a:pPr marL="358775" marR="0" lvl="1"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Parents are responsible to teach their children</a:t>
            </a:r>
          </a:p>
          <a:p>
            <a:pPr lvl="1"/>
            <a:r>
              <a:rPr lang="en-CA" dirty="0" smtClean="0"/>
              <a:t>Seize opportunities to teach your children</a:t>
            </a:r>
          </a:p>
          <a:p>
            <a:pPr marL="358775" marR="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Media choices have a huge influence on children</a:t>
            </a:r>
          </a:p>
          <a:p>
            <a:pPr lvl="1"/>
            <a:r>
              <a:rPr lang="en-CA" dirty="0" smtClean="0"/>
              <a:t>Introduce material to teach children about media choices</a:t>
            </a:r>
          </a:p>
          <a:p>
            <a:r>
              <a:rPr lang="en-CA" dirty="0" smtClean="0"/>
              <a:t>What did you find useful in this presentation?</a:t>
            </a:r>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D790B9AE-D0E9-4ED8-9F55-3BCB0D957E42}"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21</a:t>
            </a:fld>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Suggested Actions</a:t>
            </a:r>
          </a:p>
          <a:p>
            <a:r>
              <a:rPr lang="en-CA" dirty="0" smtClean="0"/>
              <a:t>Review material on teaching youth</a:t>
            </a:r>
            <a:r>
              <a:rPr lang="en-CA" baseline="0" dirty="0" smtClean="0"/>
              <a:t> at Come Follow Me on LDS.ORG</a:t>
            </a:r>
            <a:endParaRPr lang="en-CA" dirty="0" smtClean="0"/>
          </a:p>
          <a:p>
            <a:r>
              <a:rPr lang="en-CA" dirty="0" smtClean="0"/>
              <a:t>Introduce material for teaching children about media choices</a:t>
            </a:r>
          </a:p>
          <a:p>
            <a:pPr lvl="1"/>
            <a:r>
              <a:rPr lang="en-CA" dirty="0" smtClean="0"/>
              <a:t>You now have the Common Sense Media surveys and the links to the website; please use</a:t>
            </a:r>
            <a:r>
              <a:rPr lang="en-CA" baseline="0" dirty="0" smtClean="0"/>
              <a:t> it in your families</a:t>
            </a:r>
            <a:endParaRPr lang="en-CA" dirty="0" smtClean="0"/>
          </a:p>
          <a:p>
            <a:pPr marL="358775" marR="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Watch: Parents Need Rules, Too</a:t>
            </a:r>
          </a:p>
          <a:p>
            <a:pPr marL="717550" marR="0" lvl="1"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Quick video on safe media rules in the family</a:t>
            </a:r>
          </a:p>
          <a:p>
            <a:r>
              <a:rPr lang="en-CA" dirty="0" smtClean="0"/>
              <a:t>Review children computer user accounts ensuring:</a:t>
            </a:r>
          </a:p>
          <a:p>
            <a:pPr lvl="1"/>
            <a:r>
              <a:rPr lang="en-CA" dirty="0" smtClean="0"/>
              <a:t>Each child has his or her own non-administrator account</a:t>
            </a:r>
          </a:p>
          <a:p>
            <a:pPr lvl="1"/>
            <a:r>
              <a:rPr lang="en-CA" dirty="0" smtClean="0"/>
              <a:t>Administrator accounts are needed to install software and circumvent parental controls</a:t>
            </a:r>
          </a:p>
          <a:p>
            <a:pPr lvl="1"/>
            <a:r>
              <a:rPr lang="en-CA" dirty="0" smtClean="0"/>
              <a:t>Parent knows each child’s password</a:t>
            </a:r>
          </a:p>
          <a:p>
            <a:pPr lvl="1"/>
            <a:r>
              <a:rPr lang="en-CA" dirty="0" smtClean="0"/>
              <a:t>Content of Internet browser histories is acceptable</a:t>
            </a:r>
          </a:p>
          <a:p>
            <a:endParaRPr lang="en-CA" dirty="0" smtClean="0"/>
          </a:p>
          <a:p>
            <a:endParaRPr lang="en-CA" b="1"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FBDA15E8-0A1E-465F-8C32-437695214FD1}"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22</a:t>
            </a:fld>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Discussion</a:t>
            </a:r>
          </a:p>
          <a:p>
            <a:r>
              <a:rPr lang="en-CA" dirty="0" smtClean="0"/>
              <a:t>The Internet appeals to all ages; even the youngest in our families</a:t>
            </a: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A5F5830B-FD66-4B5D-BA45-8CFEF39EF6D9}"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23</a:t>
            </a:fld>
            <a:endParaRPr lang="en-CA" dirty="0"/>
          </a:p>
        </p:txBody>
      </p:sp>
    </p:spTree>
    <p:extLst>
      <p:ext uri="{BB962C8B-B14F-4D97-AF65-F5344CB8AC3E}">
        <p14:creationId xmlns:p14="http://schemas.microsoft.com/office/powerpoint/2010/main" val="4077253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Bibliography - 1</a:t>
            </a:r>
            <a:br>
              <a:rPr lang="en-CA" dirty="0" smtClean="0"/>
            </a:b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F898C4B4-F4A1-418F-B70D-8D445903B397}"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24</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Bibliography - 2</a:t>
            </a:r>
            <a:br>
              <a:rPr lang="en-CA" dirty="0" smtClean="0"/>
            </a:b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11482351-3F9A-49EA-AFC5-8C7A942B010D}"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25</a:t>
            </a:fld>
            <a:endParaRPr lang="en-CA" dirty="0"/>
          </a:p>
        </p:txBody>
      </p:sp>
    </p:spTree>
    <p:extLst>
      <p:ext uri="{BB962C8B-B14F-4D97-AF65-F5344CB8AC3E}">
        <p14:creationId xmlns:p14="http://schemas.microsoft.com/office/powerpoint/2010/main" val="2167040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Bibliography - 3</a:t>
            </a:r>
            <a:br>
              <a:rPr lang="en-CA" dirty="0" smtClean="0"/>
            </a:b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11482351-3F9A-49EA-AFC5-8C7A942B010D}"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26</a:t>
            </a:fld>
            <a:endParaRPr lang="en-CA" dirty="0"/>
          </a:p>
        </p:txBody>
      </p:sp>
    </p:spTree>
    <p:extLst>
      <p:ext uri="{BB962C8B-B14F-4D97-AF65-F5344CB8AC3E}">
        <p14:creationId xmlns:p14="http://schemas.microsoft.com/office/powerpoint/2010/main" val="2167040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12 Principles of Child Development and Learning that Inform Practice</a:t>
            </a:r>
          </a:p>
          <a:p>
            <a:r>
              <a:rPr lang="en-CA" dirty="0" smtClean="0"/>
              <a:t>https://www.naeyc.org/dap/12-principles-of-child-development</a:t>
            </a:r>
          </a:p>
          <a:p>
            <a:r>
              <a:rPr lang="en-CA" dirty="0" smtClean="0"/>
              <a:t>All areas of development and learning are important</a:t>
            </a:r>
          </a:p>
          <a:p>
            <a:r>
              <a:rPr lang="en-CA" smtClean="0"/>
              <a:t>Development and learning follow </a:t>
            </a:r>
            <a:r>
              <a:rPr lang="en-CA" dirty="0" smtClean="0"/>
              <a:t>sequences</a:t>
            </a:r>
          </a:p>
          <a:p>
            <a:r>
              <a:rPr lang="en-CA" dirty="0" smtClean="0"/>
              <a:t>Development and learning proceed at varying rates</a:t>
            </a:r>
          </a:p>
          <a:p>
            <a:r>
              <a:rPr lang="en-CA" dirty="0" smtClean="0"/>
              <a:t>Development and learning result from an interaction of maturation and experience</a:t>
            </a:r>
          </a:p>
          <a:p>
            <a:r>
              <a:rPr lang="en-CA" dirty="0" smtClean="0"/>
              <a:t>Early experiences have profound effects on development and learning</a:t>
            </a:r>
          </a:p>
          <a:p>
            <a:r>
              <a:rPr lang="en-CA" dirty="0" smtClean="0"/>
              <a:t>Development proceeds toward greater complexity, self-regulation, and symbolic or representational capacities</a:t>
            </a:r>
          </a:p>
          <a:p>
            <a:r>
              <a:rPr lang="en-CA" dirty="0" smtClean="0"/>
              <a:t>Children develop best when they have secure relationships</a:t>
            </a:r>
          </a:p>
          <a:p>
            <a:r>
              <a:rPr lang="en-CA" dirty="0" smtClean="0"/>
              <a:t>Development and learning occur in and are influenced by multiple social and cultural contexts</a:t>
            </a:r>
          </a:p>
          <a:p>
            <a:r>
              <a:rPr lang="en-CA" dirty="0" smtClean="0"/>
              <a:t>Children learn in a variety of ways</a:t>
            </a:r>
          </a:p>
          <a:p>
            <a:r>
              <a:rPr lang="en-CA" dirty="0" smtClean="0"/>
              <a:t>Play is an important vehicle for developing self-regulation and promoting language, cognition, and social competence</a:t>
            </a:r>
          </a:p>
          <a:p>
            <a:r>
              <a:rPr lang="en-CA" dirty="0" smtClean="0"/>
              <a:t>Development and learning advance when children are challenged</a:t>
            </a:r>
          </a:p>
          <a:p>
            <a:r>
              <a:rPr lang="en-CA" dirty="0" smtClean="0"/>
              <a:t>Children’s experiences shape their motivation and approaches to learning</a:t>
            </a:r>
          </a:p>
          <a:p>
            <a:endParaRPr lang="en-CA" dirty="0"/>
          </a:p>
        </p:txBody>
      </p:sp>
      <p:sp>
        <p:nvSpPr>
          <p:cNvPr id="4" name="Header Placeholder 3"/>
          <p:cNvSpPr>
            <a:spLocks noGrp="1"/>
          </p:cNvSpPr>
          <p:nvPr>
            <p:ph type="hdr" sz="quarter" idx="10"/>
          </p:nvPr>
        </p:nvSpPr>
        <p:spPr/>
        <p:txBody>
          <a:bodyPr/>
          <a:lstStyle/>
          <a:p>
            <a:r>
              <a:rPr lang="en-CA" smtClean="0"/>
              <a:t>Calgary Alberta Stake</a:t>
            </a:r>
            <a:endParaRPr lang="en-CA" dirty="0"/>
          </a:p>
        </p:txBody>
      </p:sp>
      <p:sp>
        <p:nvSpPr>
          <p:cNvPr id="5" name="Date Placeholder 4"/>
          <p:cNvSpPr>
            <a:spLocks noGrp="1"/>
          </p:cNvSpPr>
          <p:nvPr>
            <p:ph type="dt" idx="11"/>
          </p:nvPr>
        </p:nvSpPr>
        <p:spPr/>
        <p:txBody>
          <a:bodyPr/>
          <a:lstStyle/>
          <a:p>
            <a:fld id="{C8CC7BC6-97AB-4161-B0FB-1420EC23142A}"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27</a:t>
            </a:fld>
            <a:endParaRPr lang="en-CA" dirty="0"/>
          </a:p>
        </p:txBody>
      </p:sp>
    </p:spTree>
    <p:extLst>
      <p:ext uri="{BB962C8B-B14F-4D97-AF65-F5344CB8AC3E}">
        <p14:creationId xmlns:p14="http://schemas.microsoft.com/office/powerpoint/2010/main" val="419141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Internet and Media Safety for Families</a:t>
            </a:r>
            <a:r>
              <a:rPr lang="en-CA" baseline="0" dirty="0" smtClean="0"/>
              <a:t> - </a:t>
            </a:r>
            <a:r>
              <a:rPr lang="en-CA" dirty="0" smtClean="0"/>
              <a:t>7-Lesson Sunday School Class</a:t>
            </a:r>
          </a:p>
          <a:p>
            <a:pPr lvl="1"/>
            <a:r>
              <a:rPr lang="en-CA" dirty="0" smtClean="0"/>
              <a:t>This is the list</a:t>
            </a:r>
            <a:r>
              <a:rPr lang="en-CA" baseline="0" dirty="0" smtClean="0"/>
              <a:t> of titles for the </a:t>
            </a:r>
            <a:r>
              <a:rPr lang="en-CA" dirty="0" smtClean="0"/>
              <a:t>7-Lesson Sunday School Class we have developed</a:t>
            </a:r>
          </a:p>
          <a:p>
            <a:pPr lvl="1"/>
            <a:r>
              <a:rPr lang="en-CA" dirty="0" smtClean="0"/>
              <a:t>This class relies</a:t>
            </a:r>
            <a:r>
              <a:rPr lang="en-CA" baseline="0" dirty="0" smtClean="0"/>
              <a:t> heavily on the Marriage and Family Relations Part B: Parents’ Responsibilities To Strengthen Families</a:t>
            </a:r>
            <a:endParaRPr lang="en-CA" dirty="0" smtClean="0"/>
          </a:p>
          <a:p>
            <a:pPr marL="494650" indent="-494650">
              <a:buFont typeface="+mj-lt"/>
              <a:buAutoNum type="arabicPeriod"/>
            </a:pPr>
            <a:r>
              <a:rPr lang="en-CA" dirty="0" smtClean="0"/>
              <a:t>Lesson 1 - Children are an Heritage of the Lord</a:t>
            </a:r>
          </a:p>
          <a:p>
            <a:pPr marL="494650" indent="-494650">
              <a:buFont typeface="+mj-lt"/>
              <a:buAutoNum type="arabicPeriod"/>
            </a:pPr>
            <a:r>
              <a:rPr lang="en-CA" dirty="0" smtClean="0"/>
              <a:t>Lesson 2 - The Sacred Roles of Fathers and Mothers</a:t>
            </a:r>
          </a:p>
          <a:p>
            <a:pPr marL="494650" indent="-494650">
              <a:buFont typeface="+mj-lt"/>
              <a:buAutoNum type="arabicPeriod"/>
            </a:pPr>
            <a:r>
              <a:rPr lang="en-CA" dirty="0" smtClean="0"/>
              <a:t>Lesson 3 - Internet and Media Safety for Families</a:t>
            </a:r>
          </a:p>
          <a:p>
            <a:pPr marL="494650" indent="-494650">
              <a:buFont typeface="+mj-lt"/>
              <a:buAutoNum type="arabicPeriod"/>
            </a:pPr>
            <a:r>
              <a:rPr lang="en-CA" dirty="0" smtClean="0"/>
              <a:t>Lesson 4 - Teach your Children about Media Choices </a:t>
            </a:r>
          </a:p>
          <a:p>
            <a:pPr marL="494650" indent="-494650">
              <a:buFont typeface="+mj-lt"/>
              <a:buAutoNum type="arabicPeriod"/>
            </a:pPr>
            <a:r>
              <a:rPr lang="en-CA" dirty="0" smtClean="0"/>
              <a:t>Lesson 5 - Teach your Children to prevent/avoid Pornography</a:t>
            </a:r>
          </a:p>
          <a:p>
            <a:pPr marL="494650" indent="-494650">
              <a:buFont typeface="+mj-lt"/>
              <a:buAutoNum type="arabicPeriod"/>
            </a:pPr>
            <a:r>
              <a:rPr lang="en-CA" dirty="0" smtClean="0"/>
              <a:t>Lesson 6 - Teach Your Children about inappropriate Internet/Media Exposures</a:t>
            </a:r>
          </a:p>
          <a:p>
            <a:pPr marL="494650" indent="-494650">
              <a:buFont typeface="+mj-lt"/>
              <a:buAutoNum type="arabicPeriod"/>
            </a:pPr>
            <a:r>
              <a:rPr lang="en-CA" dirty="0" smtClean="0"/>
              <a:t>Lesson 7 - Make Emergency Response Plans</a:t>
            </a:r>
          </a:p>
          <a:p>
            <a:pPr marL="494650" indent="-494650">
              <a:buFont typeface="+mj-lt"/>
              <a:buAutoNum type="arabicPeriod"/>
            </a:pPr>
            <a:endParaRPr lang="en-CA" dirty="0" smtClean="0"/>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BE8D00A8-90C4-40A7-BB6C-F184E14EA3B0}"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3</a:t>
            </a:fld>
            <a:endParaRPr lang="en-CA" dirty="0"/>
          </a:p>
        </p:txBody>
      </p:sp>
    </p:spTree>
    <p:extLst>
      <p:ext uri="{BB962C8B-B14F-4D97-AF65-F5344CB8AC3E}">
        <p14:creationId xmlns:p14="http://schemas.microsoft.com/office/powerpoint/2010/main" val="371041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smtClean="0"/>
              <a:t>Lesson Outline</a:t>
            </a:r>
          </a:p>
          <a:p>
            <a:r>
              <a:rPr lang="en-CA" dirty="0" smtClean="0"/>
              <a:t>LESSON 12: TEACHING CHILDREN THROUGH EXAMPLE AND INSTRUCTION</a:t>
            </a:r>
          </a:p>
          <a:p>
            <a:r>
              <a:rPr lang="en-CA" dirty="0" smtClean="0"/>
              <a:t>Parents are responsible to teach their children</a:t>
            </a:r>
          </a:p>
          <a:p>
            <a:r>
              <a:rPr lang="en-CA" dirty="0" smtClean="0"/>
              <a:t>Parents can receive inspiration to teach</a:t>
            </a:r>
            <a:r>
              <a:rPr lang="en-CA" baseline="0" dirty="0" smtClean="0"/>
              <a:t> and protect</a:t>
            </a:r>
            <a:r>
              <a:rPr lang="en-CA" dirty="0" smtClean="0"/>
              <a:t> their children</a:t>
            </a:r>
          </a:p>
          <a:p>
            <a:r>
              <a:rPr lang="en-CA" dirty="0" smtClean="0"/>
              <a:t>Parents teach children by example and instruction</a:t>
            </a:r>
          </a:p>
          <a:p>
            <a:r>
              <a:rPr lang="en-CA" dirty="0" smtClean="0"/>
              <a:t>Suggested Actions</a:t>
            </a:r>
          </a:p>
          <a:p>
            <a:pPr lvl="1"/>
            <a:r>
              <a:rPr lang="en-CA" dirty="0" smtClean="0"/>
              <a:t>we’ll wrap up with some pragmatic suggested actions we can all undertake</a:t>
            </a:r>
          </a:p>
          <a:p>
            <a:r>
              <a:rPr lang="en-CA" dirty="0" smtClean="0"/>
              <a:t>Discussion</a:t>
            </a:r>
          </a:p>
          <a:p>
            <a:pPr lvl="1"/>
            <a:r>
              <a:rPr lang="en-CA" dirty="0" smtClean="0"/>
              <a:t>You don’t need to be super polite and wait for the end of my remarks to comment</a:t>
            </a:r>
          </a:p>
          <a:p>
            <a:pPr lvl="1"/>
            <a:r>
              <a:rPr lang="en-CA" dirty="0" smtClean="0"/>
              <a:t>Please interject your ideas or ask questions any time</a:t>
            </a:r>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C1EC06DF-AE55-407B-9659-22CB7DD1952D}" type="datetime1">
              <a:rPr lang="en-US" smtClean="0"/>
              <a:pPr/>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4</a:t>
            </a:fld>
            <a:endParaRPr lang="en-CA" dirty="0"/>
          </a:p>
        </p:txBody>
      </p:sp>
      <p:sp>
        <p:nvSpPr>
          <p:cNvPr id="13" name="Slide Image Placeholder 12"/>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8775" marR="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Lesson Objectives</a:t>
            </a:r>
          </a:p>
          <a:p>
            <a:r>
              <a:rPr lang="en-CA" dirty="0" smtClean="0"/>
              <a:t>Ponder the needs of your children or the needs of grandchildren, nieces and nephews, or other children you know</a:t>
            </a:r>
          </a:p>
          <a:p>
            <a:r>
              <a:rPr lang="en-CA" dirty="0" smtClean="0"/>
              <a:t>Plan for opportunities to teach your children through your actions and words</a:t>
            </a:r>
          </a:p>
          <a:p>
            <a:r>
              <a:rPr lang="en-CA" dirty="0" smtClean="0"/>
              <a:t>Review the material on teaching in the family that is found in:</a:t>
            </a:r>
          </a:p>
          <a:p>
            <a:pPr lvl="1"/>
            <a:r>
              <a:rPr lang="en-CA" dirty="0" smtClean="0"/>
              <a:t>Teaching, No Greater Call (36123), pages 127–43</a:t>
            </a:r>
          </a:p>
          <a:p>
            <a:pPr lvl="1"/>
            <a:r>
              <a:rPr lang="en-CA" dirty="0" smtClean="0"/>
              <a:t>Family Guidebook (31180), pages 4–10</a:t>
            </a:r>
          </a:p>
          <a:p>
            <a:pPr marL="358775" marR="0" lvl="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Introduce material for teaching children about media choices</a:t>
            </a:r>
          </a:p>
          <a:p>
            <a:pPr lvl="0"/>
            <a:r>
              <a:rPr lang="en-CA" dirty="0" smtClean="0"/>
              <a:t>Please try to lay out a plan together as husband and wife if at all possible</a:t>
            </a: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C1EC06DF-AE55-407B-9659-22CB7DD1952D}"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5</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775" marR="0" indent="-358775" algn="l" defTabSz="914400" rtl="0" eaLnBrk="1" fontAlgn="auto" latinLnBrk="0" hangingPunct="1">
              <a:lnSpc>
                <a:spcPct val="100000"/>
              </a:lnSpc>
              <a:spcBef>
                <a:spcPts val="0"/>
              </a:spcBef>
              <a:spcAft>
                <a:spcPts val="0"/>
              </a:spcAft>
              <a:buClrTx/>
              <a:buSzPct val="80000"/>
              <a:buFont typeface="Wingdings" pitchFamily="2" charset="2"/>
              <a:buChar char="q"/>
              <a:tabLst/>
              <a:defRPr/>
            </a:pPr>
            <a:r>
              <a:rPr lang="en-CA" dirty="0" smtClean="0"/>
              <a:t>Parents are responsible to teach their children</a:t>
            </a:r>
          </a:p>
          <a:p>
            <a:r>
              <a:rPr lang="en-CA" dirty="0" smtClean="0"/>
              <a:t>Explain that the Lord has given parents a sacred duty to teach their children</a:t>
            </a:r>
          </a:p>
          <a:p>
            <a:r>
              <a:rPr lang="en-CA" dirty="0" smtClean="0"/>
              <a:t>This</a:t>
            </a:r>
            <a:r>
              <a:rPr lang="en-CA" baseline="0" dirty="0" smtClean="0"/>
              <a:t> </a:t>
            </a:r>
            <a:r>
              <a:rPr lang="en-CA" dirty="0" smtClean="0"/>
              <a:t>responsibility must not be ignored, taken lightly or left to others</a:t>
            </a: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5975A3D1-2E2C-4AAB-AC4F-048EDE1FE4DE}"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6</a:t>
            </a:fld>
            <a:endParaRPr lang="en-CA" dirty="0"/>
          </a:p>
        </p:txBody>
      </p:sp>
    </p:spTree>
    <p:extLst>
      <p:ext uri="{BB962C8B-B14F-4D97-AF65-F5344CB8AC3E}">
        <p14:creationId xmlns:p14="http://schemas.microsoft.com/office/powerpoint/2010/main" val="208356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Teenager Communication</a:t>
            </a:r>
          </a:p>
          <a:p>
            <a:r>
              <a:rPr lang="en-CA" dirty="0" smtClean="0"/>
              <a:t>Cartoon: zits_20131026_863817</a:t>
            </a:r>
          </a:p>
          <a:p>
            <a:r>
              <a:rPr lang="en-CA" dirty="0" smtClean="0"/>
              <a:t>Why do you</a:t>
            </a:r>
            <a:r>
              <a:rPr lang="en-CA" baseline="0" dirty="0" smtClean="0"/>
              <a:t> </a:t>
            </a:r>
            <a:r>
              <a:rPr lang="en-CA" dirty="0" smtClean="0"/>
              <a:t>have to criticize</a:t>
            </a:r>
            <a:r>
              <a:rPr lang="en-CA" baseline="0" dirty="0" smtClean="0"/>
              <a:t> </a:t>
            </a:r>
            <a:r>
              <a:rPr lang="en-CA" dirty="0" smtClean="0"/>
              <a:t>everything</a:t>
            </a:r>
            <a:r>
              <a:rPr lang="en-CA" baseline="0" dirty="0" smtClean="0"/>
              <a:t> </a:t>
            </a:r>
            <a:r>
              <a:rPr lang="en-CA" dirty="0" smtClean="0"/>
              <a:t>I say?</a:t>
            </a:r>
          </a:p>
          <a:p>
            <a:r>
              <a:rPr lang="en-CA" dirty="0" smtClean="0"/>
              <a:t>Why does</a:t>
            </a:r>
            <a:r>
              <a:rPr lang="en-CA" baseline="0" dirty="0" smtClean="0"/>
              <a:t> </a:t>
            </a:r>
            <a:r>
              <a:rPr lang="en-CA" dirty="0" smtClean="0"/>
              <a:t>everything you</a:t>
            </a:r>
            <a:r>
              <a:rPr lang="en-CA" baseline="0" dirty="0" smtClean="0"/>
              <a:t> </a:t>
            </a:r>
            <a:r>
              <a:rPr lang="en-CA" dirty="0" smtClean="0"/>
              <a:t>say have to be</a:t>
            </a:r>
            <a:r>
              <a:rPr lang="en-CA" baseline="0" dirty="0" smtClean="0"/>
              <a:t> </a:t>
            </a:r>
            <a:r>
              <a:rPr lang="en-CA" dirty="0" smtClean="0"/>
              <a:t>so criticizable?</a:t>
            </a:r>
          </a:p>
          <a:p>
            <a:endParaRPr lang="en-CA" dirty="0" smtClean="0"/>
          </a:p>
          <a:p>
            <a:r>
              <a:rPr lang="en-CA" dirty="0" smtClean="0"/>
              <a:t>Sometimes our children, especially teenagers,</a:t>
            </a:r>
            <a:r>
              <a:rPr lang="en-CA" baseline="0" dirty="0" smtClean="0"/>
              <a:t> become critical and sarcastic</a:t>
            </a:r>
          </a:p>
          <a:p>
            <a:r>
              <a:rPr lang="en-CA" baseline="0" dirty="0" smtClean="0"/>
              <a:t>They think their parents are old-fashioned, out of touch, too straight-laced, too conservative, too cautious and too timid</a:t>
            </a:r>
          </a:p>
          <a:p>
            <a:r>
              <a:rPr lang="en-CA" baseline="0" dirty="0" smtClean="0"/>
              <a:t>Teenagers tend to think they are invincible and immortal; nothing is beyond their understanding; they don’t recognize how short of wisdom they are</a:t>
            </a:r>
            <a:endParaRPr lang="en-CA" dirty="0" smtClean="0"/>
          </a:p>
          <a:p>
            <a:r>
              <a:rPr lang="en-CA" dirty="0" smtClean="0"/>
              <a:t>Teaching children and teenagers is not easy</a:t>
            </a:r>
          </a:p>
          <a:p>
            <a:r>
              <a:rPr lang="en-CA" dirty="0" smtClean="0"/>
              <a:t>Sometimes we feel like we’re not making much progress</a:t>
            </a:r>
          </a:p>
          <a:p>
            <a:r>
              <a:rPr lang="en-CA" dirty="0" smtClean="0"/>
              <a:t>We might be tempted to give up</a:t>
            </a:r>
          </a:p>
          <a:p>
            <a:r>
              <a:rPr lang="en-CA" dirty="0" smtClean="0"/>
              <a:t>Giving up is always the wrong answer</a:t>
            </a: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64057A3A-4CEC-491F-990B-2C5F61256D6B}"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7</a:t>
            </a:fld>
            <a:endParaRPr lang="en-CA" dirty="0"/>
          </a:p>
        </p:txBody>
      </p:sp>
    </p:spTree>
    <p:extLst>
      <p:ext uri="{BB962C8B-B14F-4D97-AF65-F5344CB8AC3E}">
        <p14:creationId xmlns:p14="http://schemas.microsoft.com/office/powerpoint/2010/main" val="374632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Explain that the Lord has given parents a sacred duty to teach their children</a:t>
            </a:r>
          </a:p>
          <a:p>
            <a:r>
              <a:rPr lang="en-CA" dirty="0" smtClean="0"/>
              <a:t>This</a:t>
            </a:r>
            <a:r>
              <a:rPr lang="en-CA" baseline="0" dirty="0" smtClean="0"/>
              <a:t> </a:t>
            </a:r>
            <a:r>
              <a:rPr lang="en-CA" dirty="0" smtClean="0"/>
              <a:t>responsibility must not be taken lightly or left to others</a:t>
            </a:r>
          </a:p>
          <a:p>
            <a:endParaRPr lang="en-CA" dirty="0" smtClean="0"/>
          </a:p>
          <a:p>
            <a:r>
              <a:rPr lang="en-CA" dirty="0" smtClean="0"/>
              <a:t>Elder M. Russell Ballard</a:t>
            </a:r>
            <a:r>
              <a:rPr lang="en-CA" baseline="0" dirty="0" smtClean="0"/>
              <a:t> </a:t>
            </a:r>
            <a:r>
              <a:rPr lang="en-CA" dirty="0" smtClean="0"/>
              <a:t>of the Quorum of the Twelve Apostles emphasized:</a:t>
            </a:r>
          </a:p>
          <a:p>
            <a:r>
              <a:rPr lang="en-CA" dirty="0" smtClean="0"/>
              <a:t>“We cannot and we must not allow the school, community, television, or even</a:t>
            </a:r>
            <a:r>
              <a:rPr lang="en-CA" baseline="0" dirty="0" smtClean="0"/>
              <a:t> </a:t>
            </a:r>
            <a:r>
              <a:rPr lang="en-CA" dirty="0" smtClean="0"/>
              <a:t>Church organizations to establish our children’s values</a:t>
            </a:r>
          </a:p>
          <a:p>
            <a:r>
              <a:rPr lang="en-CA" dirty="0" smtClean="0"/>
              <a:t>The Lord has placed this</a:t>
            </a:r>
            <a:r>
              <a:rPr lang="en-CA" baseline="0" dirty="0" smtClean="0"/>
              <a:t> </a:t>
            </a:r>
            <a:r>
              <a:rPr lang="en-CA" dirty="0" smtClean="0"/>
              <a:t>duty with mothers and fathers</a:t>
            </a:r>
          </a:p>
          <a:p>
            <a:r>
              <a:rPr lang="en-CA" dirty="0" smtClean="0"/>
              <a:t>It is one from which we cannot escape and one</a:t>
            </a:r>
            <a:r>
              <a:rPr lang="en-CA" baseline="0" dirty="0" smtClean="0"/>
              <a:t> </a:t>
            </a:r>
            <a:r>
              <a:rPr lang="en-CA" dirty="0" smtClean="0"/>
              <a:t>that cannot be delegated</a:t>
            </a:r>
          </a:p>
          <a:p>
            <a:r>
              <a:rPr lang="en-CA" dirty="0" smtClean="0"/>
              <a:t>Others may help, but parents remain accountable.</a:t>
            </a:r>
          </a:p>
          <a:p>
            <a:r>
              <a:rPr lang="en-CA" dirty="0" smtClean="0"/>
              <a:t>Therefore, we must guard the sanctity of our homes because that is where children</a:t>
            </a:r>
            <a:r>
              <a:rPr lang="en-CA" baseline="0" dirty="0" smtClean="0"/>
              <a:t> </a:t>
            </a:r>
            <a:r>
              <a:rPr lang="en-CA" dirty="0" smtClean="0"/>
              <a:t>develop their values, attitudes, and habits for everyday living” </a:t>
            </a:r>
          </a:p>
          <a:p>
            <a:r>
              <a:rPr lang="en-CA" dirty="0" smtClean="0"/>
              <a:t>Conference</a:t>
            </a:r>
            <a:r>
              <a:rPr lang="en-CA" baseline="0" dirty="0" smtClean="0"/>
              <a:t> </a:t>
            </a:r>
            <a:r>
              <a:rPr lang="en-CA" dirty="0" smtClean="0"/>
              <a:t>Report, Apr. 1991, 106; or Ensign, May 1991, 79–80</a:t>
            </a:r>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98B20F55-FF65-4384-99A0-8CCECB3C228B}"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8</a:t>
            </a:fld>
            <a:endParaRPr lang="en-CA" dirty="0"/>
          </a:p>
        </p:txBody>
      </p:sp>
    </p:spTree>
    <p:extLst>
      <p:ext uri="{BB962C8B-B14F-4D97-AF65-F5344CB8AC3E}">
        <p14:creationId xmlns:p14="http://schemas.microsoft.com/office/powerpoint/2010/main" val="303762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Whirlpool Of THOROLD</a:t>
            </a:r>
          </a:p>
          <a:p>
            <a:r>
              <a:rPr lang="en-CA" dirty="0" smtClean="0"/>
              <a:t>Full length: 2 minutes 33 seconds; edited to: 56 seconds</a:t>
            </a:r>
          </a:p>
          <a:p>
            <a:r>
              <a:rPr lang="en-CA" dirty="0" smtClean="0"/>
              <a:t>http://www.youtube.com/watch?v=UlZsPbLG864&amp;list=PLOVy26F3RPw98VtWLWC2Tkb2u4bU8QFV-&amp;index=2&amp;feature=plpp_video</a:t>
            </a:r>
          </a:p>
          <a:p>
            <a:r>
              <a:rPr lang="en-CA" dirty="0" smtClean="0"/>
              <a:t>Discuss how pornography or other Internet addictions</a:t>
            </a:r>
            <a:r>
              <a:rPr lang="en-CA" baseline="0" dirty="0" smtClean="0"/>
              <a:t> </a:t>
            </a:r>
            <a:r>
              <a:rPr lang="en-CA" dirty="0" smtClean="0"/>
              <a:t>can be like swimming near a whirlpool</a:t>
            </a:r>
          </a:p>
          <a:p>
            <a:r>
              <a:rPr lang="en-CA" dirty="0" smtClean="0"/>
              <a:t>While watching the video ask class members how close to the whirlpool they could swim without being pulled in and drowned.  Or should they swim in that body of water at all?</a:t>
            </a:r>
          </a:p>
          <a:p>
            <a:endParaRPr lang="en-CA" dirty="0"/>
          </a:p>
        </p:txBody>
      </p:sp>
      <p:sp>
        <p:nvSpPr>
          <p:cNvPr id="4" name="Header Placeholder 3"/>
          <p:cNvSpPr>
            <a:spLocks noGrp="1"/>
          </p:cNvSpPr>
          <p:nvPr>
            <p:ph type="hdr" sz="quarter" idx="10"/>
          </p:nvPr>
        </p:nvSpPr>
        <p:spPr/>
        <p:txBody>
          <a:bodyPr/>
          <a:lstStyle/>
          <a:p>
            <a:r>
              <a:rPr lang="en-CA" dirty="0" smtClean="0"/>
              <a:t>Calgary Alberta Stake</a:t>
            </a:r>
            <a:endParaRPr lang="en-CA" dirty="0"/>
          </a:p>
        </p:txBody>
      </p:sp>
      <p:sp>
        <p:nvSpPr>
          <p:cNvPr id="5" name="Date Placeholder 4"/>
          <p:cNvSpPr>
            <a:spLocks noGrp="1"/>
          </p:cNvSpPr>
          <p:nvPr>
            <p:ph type="dt" idx="11"/>
          </p:nvPr>
        </p:nvSpPr>
        <p:spPr/>
        <p:txBody>
          <a:bodyPr/>
          <a:lstStyle/>
          <a:p>
            <a:fld id="{CDF36782-8DFF-49F4-85C4-51350331C74A}" type="datetime1">
              <a:rPr lang="en-US" smtClean="0"/>
              <a:t>1/27/2014</a:t>
            </a:fld>
            <a:endParaRPr lang="en-CA" dirty="0"/>
          </a:p>
        </p:txBody>
      </p:sp>
      <p:sp>
        <p:nvSpPr>
          <p:cNvPr id="6" name="Footer Placeholder 5"/>
          <p:cNvSpPr>
            <a:spLocks noGrp="1"/>
          </p:cNvSpPr>
          <p:nvPr>
            <p:ph type="ftr" sz="quarter" idx="12"/>
          </p:nvPr>
        </p:nvSpPr>
        <p:spPr/>
        <p:txBody>
          <a:bodyPr/>
          <a:lstStyle/>
          <a:p>
            <a:r>
              <a:rPr lang="en-CA" dirty="0" smtClean="0"/>
              <a:t>Internet and Media Safety for Families</a:t>
            </a:r>
            <a:endParaRPr lang="en-CA" dirty="0"/>
          </a:p>
        </p:txBody>
      </p:sp>
      <p:sp>
        <p:nvSpPr>
          <p:cNvPr id="7" name="Slide Number Placeholder 6"/>
          <p:cNvSpPr>
            <a:spLocks noGrp="1"/>
          </p:cNvSpPr>
          <p:nvPr>
            <p:ph type="sldNum" sz="quarter" idx="13"/>
          </p:nvPr>
        </p:nvSpPr>
        <p:spPr/>
        <p:txBody>
          <a:bodyPr/>
          <a:lstStyle/>
          <a:p>
            <a:fld id="{D17F4F8E-242F-4F90-80F7-4229B651482A}" type="slidenum">
              <a:rPr lang="en-CA" smtClean="0"/>
              <a:pPr/>
              <a:t>9</a:t>
            </a:fld>
            <a:endParaRPr lang="en-CA" dirty="0"/>
          </a:p>
        </p:txBody>
      </p:sp>
    </p:spTree>
    <p:extLst>
      <p:ext uri="{BB962C8B-B14F-4D97-AF65-F5344CB8AC3E}">
        <p14:creationId xmlns:p14="http://schemas.microsoft.com/office/powerpoint/2010/main" val="33648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r">
              <a:defRPr baseline="0">
                <a:solidFill>
                  <a:schemeClr val="bg1"/>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6" name="Slide Number Placeholder 5"/>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aseline="0">
                <a:solidFill>
                  <a:schemeClr val="bg1"/>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marL="444500" indent="-444500">
              <a:buSzPct val="85000"/>
              <a:buFont typeface="Wingdings" pitchFamily="2" charset="2"/>
              <a:buChar char="q"/>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baseline="0">
                <a:solidFill>
                  <a:schemeClr val="bg1"/>
                </a:solidFill>
              </a:defRPr>
            </a:lvl1pPr>
          </a:lstStyle>
          <a:p>
            <a:r>
              <a:rPr lang="en-US" dirty="0" smtClean="0"/>
              <a:t>Click to edit Master text style</a:t>
            </a:r>
            <a:endParaRPr lang="en-CA" dirty="0"/>
          </a:p>
        </p:txBody>
      </p:sp>
      <p:sp>
        <p:nvSpPr>
          <p:cNvPr id="3" name="Text Placeholder 2"/>
          <p:cNvSpPr>
            <a:spLocks noGrp="1"/>
          </p:cNvSpPr>
          <p:nvPr>
            <p:ph type="body" idx="1" hasCustomPrompt="1"/>
          </p:nvPr>
        </p:nvSpPr>
        <p:spPr>
          <a:xfrm>
            <a:off x="722313" y="2492896"/>
            <a:ext cx="7772400" cy="1500187"/>
          </a:xfrm>
        </p:spPr>
        <p:txBody>
          <a:bodyPr anchor="b">
            <a:normAutofit/>
          </a:bodyPr>
          <a:lstStyle>
            <a:lvl1pPr marL="0" indent="0" algn="r">
              <a:buNone/>
              <a:defRPr sz="44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title style</a:t>
            </a:r>
          </a:p>
        </p:txBody>
      </p:sp>
      <p:sp>
        <p:nvSpPr>
          <p:cNvPr id="6" name="Slide Number Placeholder 5"/>
          <p:cNvSpPr>
            <a:spLocks noGrp="1"/>
          </p:cNvSpPr>
          <p:nvPr>
            <p:ph type="sldNum" sz="quarter" idx="12"/>
          </p:nvPr>
        </p:nvSpPr>
        <p:spPr>
          <a:xfrm>
            <a:off x="7010432" y="6356350"/>
            <a:ext cx="2133600" cy="365125"/>
          </a:xfrm>
        </p:spPr>
        <p:txBody>
          <a:bodyPr/>
          <a:lstStyle>
            <a:lvl1pPr algn="l">
              <a:defRPr>
                <a:solidFill>
                  <a:schemeClr val="bg1"/>
                </a:solidFill>
              </a:defRPr>
            </a:lvl1pPr>
          </a:lstStyle>
          <a:p>
            <a:fld id="{A82C91AC-F8C4-471A-9F19-C2EA8576DF20}" type="slidenum">
              <a:rPr lang="en-CA" smtClean="0"/>
              <a:pPr/>
              <a:t>‹#›</a:t>
            </a:fld>
            <a:endParaRPr lang="en-CA" dirty="0"/>
          </a:p>
        </p:txBody>
      </p:sp>
    </p:spTree>
    <p:extLst>
      <p:ext uri="{BB962C8B-B14F-4D97-AF65-F5344CB8AC3E}">
        <p14:creationId xmlns:p14="http://schemas.microsoft.com/office/powerpoint/2010/main" val="1900769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aseline="0">
                <a:solidFill>
                  <a:schemeClr val="bg1"/>
                </a:solidFil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chemeClr val="bg1"/>
                </a:solidFill>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chemeClr val="bg1"/>
                </a:solidFill>
              </a:defRPr>
            </a:lvl1pPr>
            <a:lvl2pPr>
              <a:defRPr sz="2400" baseline="0">
                <a:solidFill>
                  <a:schemeClr val="bg1"/>
                </a:solidFill>
              </a:defRPr>
            </a:lvl2pPr>
            <a:lvl3pPr>
              <a:defRPr sz="20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a:xfrm>
            <a:off x="7010432" y="6356350"/>
            <a:ext cx="2133600" cy="365125"/>
          </a:xfrm>
        </p:spPr>
        <p:txBody>
          <a:bodyPr/>
          <a:lstStyle>
            <a:lvl1pPr algn="l">
              <a:defRPr>
                <a:solidFill>
                  <a:schemeClr val="bg1"/>
                </a:solidFill>
              </a:defRPr>
            </a:lvl1pPr>
          </a:lstStyle>
          <a:p>
            <a:fld id="{A82C91AC-F8C4-471A-9F19-C2EA8576DF20}"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aseline="0">
                <a:solidFill>
                  <a:schemeClr val="bg1"/>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solidFill>
                  <a:schemeClr val="bg1"/>
                </a:solidFill>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solidFill>
                  <a:schemeClr val="bg1"/>
                </a:solidFill>
              </a:defRPr>
            </a:lvl1pPr>
            <a:lvl2pPr>
              <a:defRPr sz="2000" baseline="0">
                <a:solidFill>
                  <a:schemeClr val="bg1"/>
                </a:solidFill>
              </a:defRPr>
            </a:lvl2pPr>
            <a:lvl3pPr>
              <a:defRPr sz="1800" baseline="0">
                <a:solidFill>
                  <a:schemeClr val="bg1"/>
                </a:solidFill>
              </a:defRPr>
            </a:lvl3pPr>
            <a:lvl4pPr>
              <a:defRPr sz="1600" baseline="0">
                <a:solidFill>
                  <a:schemeClr val="bg1"/>
                </a:solidFill>
              </a:defRPr>
            </a:lvl4pPr>
            <a:lvl5pPr>
              <a:defRPr sz="1600" baseline="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aseline="0">
                <a:solidFill>
                  <a:schemeClr val="bg1"/>
                </a:solidFill>
              </a:defRPr>
            </a:lvl1pPr>
          </a:lstStyle>
          <a:p>
            <a:r>
              <a:rPr lang="en-US" dirty="0" smtClean="0"/>
              <a:t>Click to edit Master title style</a:t>
            </a:r>
            <a:endParaRPr lang="en-CA" dirty="0"/>
          </a:p>
        </p:txBody>
      </p:sp>
      <p:sp>
        <p:nvSpPr>
          <p:cNvPr id="4"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baseline="0">
                <a:solidFill>
                  <a:schemeClr val="bg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baseline="0">
                <a:solidFill>
                  <a:schemeClr val="bg1"/>
                </a:solidFill>
              </a:defRPr>
            </a:lvl1pPr>
            <a:lvl2pPr>
              <a:defRPr sz="2800" baseline="0">
                <a:solidFill>
                  <a:schemeClr val="bg1"/>
                </a:solidFill>
              </a:defRPr>
            </a:lvl2pPr>
            <a:lvl3pPr>
              <a:defRPr sz="2400" baseline="0">
                <a:solidFill>
                  <a:schemeClr val="bg1"/>
                </a:solidFill>
              </a:defRPr>
            </a:lvl3pPr>
            <a:lvl4pPr>
              <a:defRPr sz="2000" baseline="0">
                <a:solidFill>
                  <a:schemeClr val="bg1"/>
                </a:solidFill>
              </a:defRPr>
            </a:lvl4pPr>
            <a:lvl5pPr>
              <a:defRPr sz="2000" baseline="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solidFill>
                  <a:schemeClr val="bg1"/>
                </a:solidFill>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8"/>
          <p:cNvSpPr>
            <a:spLocks noGrp="1"/>
          </p:cNvSpPr>
          <p:nvPr>
            <p:ph type="sldNum" sz="quarter" idx="12"/>
          </p:nvPr>
        </p:nvSpPr>
        <p:spPr>
          <a:xfrm>
            <a:off x="7010432" y="6356350"/>
            <a:ext cx="2133600" cy="365125"/>
          </a:xfrm>
        </p:spPr>
        <p:txBody>
          <a:bodyPr/>
          <a:lstStyle>
            <a:lvl1pPr algn="l">
              <a:defRPr baseline="0">
                <a:solidFill>
                  <a:schemeClr val="bg1"/>
                </a:solidFill>
              </a:defRPr>
            </a:lvl1pPr>
          </a:lstStyle>
          <a:p>
            <a:fld id="{A82C91AC-F8C4-471A-9F19-C2EA8576DF20}"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A99E7-2911-4F31-8B8A-0F3DE256585D}" type="datetime1">
              <a:rPr lang="en-US" smtClean="0"/>
              <a:pPr/>
              <a:t>1/27/2014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C91AC-F8C4-471A-9F19-C2EA8576DF20}" type="slidenum">
              <a:rPr lang="en-CA" smtClean="0"/>
              <a:pPr/>
              <a:t>‹#›</a:t>
            </a:fld>
            <a:endParaRPr lang="en-CA" dirty="0"/>
          </a:p>
        </p:txBody>
      </p:sp>
      <p:pic>
        <p:nvPicPr>
          <p:cNvPr id="8" name="Picture 7" descr="corvelle-background-oct-28.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2219"/>
            <a:ext cx="9144000" cy="6853561"/>
          </a:xfrm>
          <a:prstGeom prst="rect">
            <a:avLst/>
          </a:prstGeom>
        </p:spPr>
      </p:pic>
      <p:sp>
        <p:nvSpPr>
          <p:cNvPr id="9" name="Footer Placeholder 3"/>
          <p:cNvSpPr txBox="1">
            <a:spLocks/>
          </p:cNvSpPr>
          <p:nvPr userDrawn="1"/>
        </p:nvSpPr>
        <p:spPr>
          <a:xfrm>
            <a:off x="184150" y="6357958"/>
            <a:ext cx="4387850" cy="304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Internet and Media Safety for Families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ds.org/youth/learn/guidebook/doctrinal?lang=e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notesSlide" Target="../notesSlides/notesSlide11.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gif"/><Relationship Id="rId1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lds.org/youth/learn/guidebook/teaching?lang=e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ata_Tablet_r830\Ayogiper\church\Stake_Sunday_School\Internet_and_Media\Lesson_4\2011-07-013-watch-your-step-360p-eng.mp4" TargetMode="External"/><Relationship Id="rId1" Type="http://schemas.microsoft.com/office/2007/relationships/media" Target="file:///C:\Data_Tablet_r830\Ayogiper\church\Stake_Sunday_School\Internet_and_Media\Lesson_4\2011-07-013-watch-your-step-360p-eng.mp4" TargetMode="External"/><Relationship Id="rId5" Type="http://schemas.openxmlformats.org/officeDocument/2006/relationships/image" Target="../media/image3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monsensemedi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commonsensemedia.org/" TargetMode="External"/><Relationship Id="rId7"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ech.lds.org/wiki/Family_safety_with_technology"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ata_Tablet_r830\Ayogiper\church\Stake_Sunday_School\Internet_and_Media\Lesson_4\Checking%20Browser%20History%20-%20Tips%20for%20Parents.mp4" TargetMode="External"/><Relationship Id="rId1" Type="http://schemas.microsoft.com/office/2007/relationships/media" Target="file:///C:\Data_Tablet_r830\Ayogiper\church\Stake_Sunday_School\Internet_and_Media\Lesson_4\Checking%20Browser%20History%20-%20Tips%20for%20Parents.mp4" TargetMode="External"/><Relationship Id="rId5" Type="http://schemas.openxmlformats.org/officeDocument/2006/relationships/image" Target="../media/image4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9.jpe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commonsensemedia.org/" TargetMode="External"/><Relationship Id="rId5" Type="http://schemas.openxmlformats.org/officeDocument/2006/relationships/image" Target="http://www.itbusiness.ca/wp-content/uploads/2013/02/101777036-620x250.jpg" TargetMode="External"/><Relationship Id="rId4" Type="http://schemas.openxmlformats.org/officeDocument/2006/relationships/hyperlink" Target="http://www.itbusiness.ca/messagent.php?ID=nJonTg2UgoVWEj1OWeUZnWBN0ZcVltv6r5hQJtLRUS%2BNaq6T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hyperlink" Target="http://www.lds.org/manual/marriage-and-family-relations-instructors-manual?lang=e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lds.org/manual/marriage-and-family-relations-participants-study-guide?lang=e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Q80XpChrYS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dailymail.co.uk/sciencetech/article-2479109/The-signs-child-addicted-iPad--digital-detox.html" TargetMode="External"/><Relationship Id="rId4" Type="http://schemas.openxmlformats.org/officeDocument/2006/relationships/hyperlink" Target="http://www.dailymail.co.uk/health/article-2378417/Computer-childs-bedroom-disturbs-sleep-lead-memory-problems-poor-marks-school.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ommonsensemedia.org/videos/parents-need-rules-to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naeyc.org/dap/12-principles-of-child-development" TargetMode="External"/><Relationship Id="rId4" Type="http://schemas.openxmlformats.org/officeDocument/2006/relationships/hyperlink" Target="http://wise.telus.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ata_Tablet_r830\Ayogiper\church\Stake_Sunday_School\Internet_and_Media\Lesson_4\The%20Whirlpool%20Of%20THOROLD%20(BETTER%20VIEW)_56sec.mp4" TargetMode="External"/><Relationship Id="rId1" Type="http://schemas.microsoft.com/office/2007/relationships/media" Target="file:///C:\Data_Tablet_r830\Ayogiper\church\Stake_Sunday_School\Internet_and_Media\Lesson_4\The%20Whirlpool%20Of%20THOROLD%20(BETTER%20VIEW)_56sec.mp4" TargetMode="External"/><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log.slideshare.net/wp-content/uploads/2013/05/internet-100016261-large-300x1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ctrTitle"/>
          </p:nvPr>
        </p:nvSpPr>
        <p:spPr>
          <a:xfrm>
            <a:off x="685800" y="620688"/>
            <a:ext cx="7772400" cy="2088232"/>
          </a:xfrm>
        </p:spPr>
        <p:txBody>
          <a:bodyPr>
            <a:noAutofit/>
          </a:bodyPr>
          <a:lstStyle/>
          <a:p>
            <a:r>
              <a:rPr lang="en-CA" sz="6000" dirty="0"/>
              <a:t>Internet </a:t>
            </a:r>
            <a:r>
              <a:rPr lang="en-CA" sz="6000" dirty="0" smtClean="0"/>
              <a:t>and</a:t>
            </a:r>
            <a:br>
              <a:rPr lang="en-CA" sz="6000" dirty="0" smtClean="0"/>
            </a:br>
            <a:r>
              <a:rPr lang="en-CA" sz="6000" dirty="0" smtClean="0"/>
              <a:t>Media Safety</a:t>
            </a:r>
            <a:br>
              <a:rPr lang="en-CA" sz="6000" dirty="0" smtClean="0"/>
            </a:br>
            <a:r>
              <a:rPr lang="en-CA" sz="6000" dirty="0" smtClean="0"/>
              <a:t>for </a:t>
            </a:r>
            <a:r>
              <a:rPr lang="en-CA" sz="6000" dirty="0"/>
              <a:t>Families</a:t>
            </a:r>
          </a:p>
        </p:txBody>
      </p:sp>
      <p:sp>
        <p:nvSpPr>
          <p:cNvPr id="10" name="Subtitle 9"/>
          <p:cNvSpPr>
            <a:spLocks noGrp="1"/>
          </p:cNvSpPr>
          <p:nvPr>
            <p:ph type="subTitle" idx="1"/>
          </p:nvPr>
        </p:nvSpPr>
        <p:spPr>
          <a:xfrm>
            <a:off x="899592" y="4772744"/>
            <a:ext cx="7344816" cy="1752600"/>
          </a:xfrm>
        </p:spPr>
        <p:txBody>
          <a:bodyPr>
            <a:noAutofit/>
          </a:bodyPr>
          <a:lstStyle/>
          <a:p>
            <a:r>
              <a:rPr lang="en-CA" sz="3200" dirty="0" smtClean="0"/>
              <a:t>Lesson 4</a:t>
            </a:r>
            <a:br>
              <a:rPr lang="en-CA" sz="3200" dirty="0" smtClean="0"/>
            </a:br>
            <a:r>
              <a:rPr lang="en-CA" sz="3200" dirty="0"/>
              <a:t>Teach your Children about Media Choices </a:t>
            </a:r>
            <a:endParaRPr lang="en-CA" sz="3200" dirty="0" smtClean="0"/>
          </a:p>
          <a:p>
            <a:r>
              <a:rPr lang="en-CA" sz="2400" dirty="0"/>
              <a:t>&lt;Ward name&gt;  	&lt;Date&gt;</a:t>
            </a:r>
            <a:endParaRPr lang="en-CA" sz="2400" dirty="0"/>
          </a:p>
        </p:txBody>
      </p:sp>
      <p:sp>
        <p:nvSpPr>
          <p:cNvPr id="8" name="Slide Number Placeholder 7"/>
          <p:cNvSpPr>
            <a:spLocks noGrp="1"/>
          </p:cNvSpPr>
          <p:nvPr>
            <p:ph type="sldNum" sz="quarter" idx="12"/>
          </p:nvPr>
        </p:nvSpPr>
        <p:spPr>
          <a:xfrm>
            <a:off x="7000892" y="6356350"/>
            <a:ext cx="2133600" cy="365125"/>
          </a:xfrm>
        </p:spPr>
        <p:txBody>
          <a:bodyPr/>
          <a:lstStyle/>
          <a:p>
            <a:fld id="{A82C91AC-F8C4-471A-9F19-C2EA8576DF20}" type="slidenum">
              <a:rPr lang="en-CA" smtClean="0"/>
              <a:pPr/>
              <a:t>1</a:t>
            </a:fld>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CA" dirty="0" smtClean="0"/>
              <a:t>What do we teach?</a:t>
            </a:r>
            <a:br>
              <a:rPr lang="en-CA" dirty="0" smtClean="0"/>
            </a:br>
            <a:r>
              <a:rPr lang="en-CA" dirty="0" smtClean="0"/>
              <a:t>Basic </a:t>
            </a:r>
            <a:r>
              <a:rPr lang="en-CA" dirty="0"/>
              <a:t>Doctrinal Principles </a:t>
            </a:r>
          </a:p>
        </p:txBody>
      </p:sp>
      <p:sp>
        <p:nvSpPr>
          <p:cNvPr id="6" name="Content Placeholder 5"/>
          <p:cNvSpPr>
            <a:spLocks noGrp="1"/>
          </p:cNvSpPr>
          <p:nvPr>
            <p:ph idx="1"/>
          </p:nvPr>
        </p:nvSpPr>
        <p:spPr>
          <a:xfrm>
            <a:off x="457200" y="1783357"/>
            <a:ext cx="8229600" cy="4525963"/>
          </a:xfrm>
        </p:spPr>
        <p:txBody>
          <a:bodyPr>
            <a:normAutofit fontScale="92500" lnSpcReduction="20000"/>
          </a:bodyPr>
          <a:lstStyle/>
          <a:p>
            <a:pPr marL="0" indent="0">
              <a:buNone/>
            </a:pPr>
            <a:r>
              <a:rPr lang="en-CA" dirty="0"/>
              <a:t>Godhead</a:t>
            </a:r>
          </a:p>
          <a:p>
            <a:pPr marL="0" indent="0">
              <a:buNone/>
            </a:pPr>
            <a:r>
              <a:rPr lang="en-CA" dirty="0"/>
              <a:t>Plan of Salvation</a:t>
            </a:r>
          </a:p>
          <a:p>
            <a:pPr marL="0" indent="0">
              <a:buNone/>
            </a:pPr>
            <a:r>
              <a:rPr lang="en-CA" dirty="0"/>
              <a:t>Atonement of Jesus Christ</a:t>
            </a:r>
          </a:p>
          <a:p>
            <a:pPr marL="0" indent="0">
              <a:buNone/>
            </a:pPr>
            <a:r>
              <a:rPr lang="en-CA" dirty="0"/>
              <a:t>Dispensation, Apostasy, and Restoration</a:t>
            </a:r>
          </a:p>
          <a:p>
            <a:pPr marL="0" indent="0">
              <a:buNone/>
            </a:pPr>
            <a:r>
              <a:rPr lang="en-CA" dirty="0"/>
              <a:t>Prophets and Revelation</a:t>
            </a:r>
          </a:p>
          <a:p>
            <a:pPr marL="0" indent="0">
              <a:buNone/>
            </a:pPr>
            <a:r>
              <a:rPr lang="en-CA" dirty="0"/>
              <a:t>Priesthood and Priesthood Keys</a:t>
            </a:r>
          </a:p>
          <a:p>
            <a:pPr marL="0" indent="0">
              <a:buNone/>
            </a:pPr>
            <a:r>
              <a:rPr lang="en-CA" dirty="0"/>
              <a:t>Ordinances and Covenants</a:t>
            </a:r>
          </a:p>
          <a:p>
            <a:pPr marL="0" indent="0">
              <a:buNone/>
            </a:pPr>
            <a:r>
              <a:rPr lang="en-CA" dirty="0"/>
              <a:t>Marriage and Family</a:t>
            </a:r>
          </a:p>
          <a:p>
            <a:pPr marL="0" indent="0">
              <a:buNone/>
            </a:pPr>
            <a:r>
              <a:rPr lang="en-CA" dirty="0"/>
              <a:t>Commandments</a:t>
            </a:r>
          </a:p>
          <a:p>
            <a:pPr marL="0" indent="0">
              <a:buNone/>
            </a:pP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10</a:t>
            </a:fld>
            <a:endParaRPr lang="en-CA" dirty="0"/>
          </a:p>
        </p:txBody>
      </p:sp>
      <p:sp>
        <p:nvSpPr>
          <p:cNvPr id="7" name="TextBox 6"/>
          <p:cNvSpPr txBox="1"/>
          <p:nvPr/>
        </p:nvSpPr>
        <p:spPr>
          <a:xfrm>
            <a:off x="5796136" y="3672314"/>
            <a:ext cx="3111946" cy="2492990"/>
          </a:xfrm>
          <a:prstGeom prst="rect">
            <a:avLst/>
          </a:prstGeom>
          <a:noFill/>
          <a:ln w="50800">
            <a:solidFill>
              <a:schemeClr val="accent1"/>
            </a:solidFill>
          </a:ln>
        </p:spPr>
        <p:txBody>
          <a:bodyPr wrap="square" rtlCol="0">
            <a:spAutoFit/>
          </a:bodyPr>
          <a:lstStyle/>
          <a:p>
            <a:r>
              <a:rPr lang="en-CA" sz="2800" dirty="0">
                <a:solidFill>
                  <a:schemeClr val="bg1"/>
                </a:solidFill>
              </a:rPr>
              <a:t> </a:t>
            </a:r>
            <a:r>
              <a:rPr lang="en-CA" sz="2800" dirty="0" smtClean="0">
                <a:solidFill>
                  <a:schemeClr val="bg1"/>
                </a:solidFill>
              </a:rPr>
              <a:t>Come, Follow </a:t>
            </a:r>
            <a:r>
              <a:rPr lang="en-CA" sz="2800" dirty="0">
                <a:solidFill>
                  <a:schemeClr val="bg1"/>
                </a:solidFill>
              </a:rPr>
              <a:t>Me Learning Resources for </a:t>
            </a:r>
            <a:r>
              <a:rPr lang="en-CA" sz="2800" dirty="0" smtClean="0">
                <a:solidFill>
                  <a:schemeClr val="bg1"/>
                </a:solidFill>
              </a:rPr>
              <a:t>Youth:</a:t>
            </a:r>
            <a:endParaRPr lang="en-CA" sz="2800" dirty="0">
              <a:solidFill>
                <a:schemeClr val="bg1"/>
              </a:solidFill>
            </a:endParaRPr>
          </a:p>
          <a:p>
            <a:pPr marL="0" lvl="1"/>
            <a:r>
              <a:rPr lang="en-CA" sz="2400" dirty="0">
                <a:solidFill>
                  <a:schemeClr val="bg1"/>
                </a:solidFill>
                <a:hlinkClick r:id="rId3"/>
              </a:rPr>
              <a:t>https://</a:t>
            </a:r>
            <a:r>
              <a:rPr lang="en-CA" sz="2400" dirty="0" smtClean="0">
                <a:solidFill>
                  <a:schemeClr val="bg1"/>
                </a:solidFill>
                <a:hlinkClick r:id="rId3"/>
              </a:rPr>
              <a:t>www.lds.org/youth/learn/guidebook/doctrinal?lang=eng</a:t>
            </a:r>
            <a:endParaRPr lang="en-CA" sz="2400" dirty="0" smtClean="0">
              <a:solidFill>
                <a:schemeClr val="bg1"/>
              </a:solidFill>
            </a:endParaRPr>
          </a:p>
        </p:txBody>
      </p:sp>
      <p:pic>
        <p:nvPicPr>
          <p:cNvPr id="1030" name="Picture 6" descr="Mormon Family Scripture Stud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97370"/>
            <a:ext cx="28003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32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Wonderful Internet</a:t>
            </a:r>
            <a:r>
              <a:rPr lang="en-CA" dirty="0"/>
              <a:t> </a:t>
            </a:r>
            <a:r>
              <a:rPr lang="en-CA" dirty="0" smtClean="0"/>
              <a:t>Resources</a:t>
            </a:r>
            <a:br>
              <a:rPr lang="en-CA" dirty="0" smtClean="0"/>
            </a:br>
            <a:endParaRPr lang="en-CA" dirty="0"/>
          </a:p>
        </p:txBody>
      </p:sp>
      <p:sp>
        <p:nvSpPr>
          <p:cNvPr id="3" name="Content Placeholder 2"/>
          <p:cNvSpPr>
            <a:spLocks noGrp="1"/>
          </p:cNvSpPr>
          <p:nvPr>
            <p:ph idx="1"/>
          </p:nvPr>
        </p:nvSpPr>
        <p:spPr/>
        <p:txBody>
          <a:bodyPr>
            <a:normAutofit/>
          </a:bodyPr>
          <a:lstStyle/>
          <a:p>
            <a:r>
              <a:rPr lang="en-CA" dirty="0" smtClean="0"/>
              <a:t>Communication</a:t>
            </a:r>
          </a:p>
          <a:p>
            <a:r>
              <a:rPr lang="en-CA" dirty="0" smtClean="0"/>
              <a:t>Entertainment</a:t>
            </a:r>
          </a:p>
          <a:p>
            <a:r>
              <a:rPr lang="en-CA" dirty="0"/>
              <a:t>E</a:t>
            </a:r>
            <a:r>
              <a:rPr lang="en-CA" dirty="0" smtClean="0"/>
              <a:t>ducation</a:t>
            </a:r>
          </a:p>
          <a:p>
            <a:r>
              <a:rPr lang="en-CA" dirty="0" smtClean="0"/>
              <a:t>Personal research</a:t>
            </a:r>
          </a:p>
          <a:p>
            <a:r>
              <a:rPr lang="en-CA" dirty="0" smtClean="0"/>
              <a:t>Gospel study</a:t>
            </a:r>
          </a:p>
          <a:p>
            <a:r>
              <a:rPr lang="en-CA" dirty="0" smtClean="0"/>
              <a:t>Shopping</a:t>
            </a:r>
          </a:p>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11</a:t>
            </a:fld>
            <a:endParaRPr lang="en-CA" dirty="0"/>
          </a:p>
        </p:txBody>
      </p:sp>
      <p:pic>
        <p:nvPicPr>
          <p:cNvPr id="2050" name="Picture 2" descr="http://pixabay.com/static/uploads/photo/2013/01/29/22/06/facebook-76658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411" y="1412776"/>
            <a:ext cx="3095625" cy="15478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bout.skype.com/media-library/logos/skype-logo-placeholde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999" b="17640"/>
          <a:stretch/>
        </p:blipFill>
        <p:spPr bwMode="auto">
          <a:xfrm>
            <a:off x="5040411" y="2924944"/>
            <a:ext cx="3095625" cy="12873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ogle-logo-vid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411" y="4509120"/>
            <a:ext cx="3095625" cy="996292"/>
          </a:xfrm>
          <a:prstGeom prst="rect">
            <a:avLst/>
          </a:prstGeom>
          <a:solidFill>
            <a:schemeClr val="bg1"/>
          </a:solidFill>
        </p:spPr>
      </p:pic>
      <p:pic>
        <p:nvPicPr>
          <p:cNvPr id="2056" name="Picture 8" descr="File:WOW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411" y="1205607"/>
            <a:ext cx="3095626" cy="12577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pagead2.googlesyndication.com/simgad/1344812776688164825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040411" y="2926361"/>
            <a:ext cx="3095625" cy="13595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fcihr.ca/img/YouTube%20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411" y="4748847"/>
            <a:ext cx="3095626" cy="1128425"/>
          </a:xfrm>
          <a:prstGeom prst="rect">
            <a:avLst/>
          </a:prstGeom>
          <a:solidFill>
            <a:schemeClr val="bg1"/>
          </a:solidFill>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6049" y="1340768"/>
            <a:ext cx="3068354" cy="111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descr="Mormon Channe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0411" y="2892315"/>
            <a:ext cx="3063577" cy="993138"/>
          </a:xfrm>
          <a:prstGeom prst="rect">
            <a:avLst/>
          </a:prstGeom>
          <a:solidFill>
            <a:schemeClr val="tx1"/>
          </a:solidFill>
        </p:spPr>
      </p:pic>
      <p:pic>
        <p:nvPicPr>
          <p:cNvPr id="2065" name="Picture 17" descr="http://www.byutv.org/Content/images/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4088" y="4321235"/>
            <a:ext cx="2441427" cy="1700053"/>
          </a:xfrm>
          <a:prstGeom prst="rect">
            <a:avLst/>
          </a:prstGeom>
          <a:solidFill>
            <a:schemeClr val="bg1"/>
          </a:solidFill>
        </p:spPr>
      </p:pic>
      <p:pic>
        <p:nvPicPr>
          <p:cNvPr id="5" name="Picture 2" descr="http://www.northernrockies.ca/assets/City%7EHall/Images/ebay.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4448" y="1203540"/>
            <a:ext cx="3443536" cy="14333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nchannel.com/wp-content/uploads/2012/07/amazon-logo.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4816812" y="3050132"/>
            <a:ext cx="3398808" cy="88292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data:image/jpeg;base64,/9j/4AAQSkZJRgABAQAAAQABAAD/2wCEAAkGBhQGEBIUBxIVFRUVFRgVGRUYGRoeGhsbGRwfGBkVExUXHi4gHBwjHSEaIC8gJSc1LCwsGB4xOjAqNiYrLCkBCQoKDgwOGg8PGjQlHyU0NTUyMi01Mi8qLC80NDUtMi8xNjU1LSwsNCwwLCwsLCwvKiwsNCwvKTQsKSwsLCwsLP/AABEIAGwB1AMBIgACEQEDEQH/xAAcAAEBAQEBAQEBAQAAAAAAAAAABgcFBAMCAQj/xABFEAABAwIDAwYICwcFAQAAAAABAAIDBBEFBhIHITFBUWFxc7ITIjI0NXKx0RQVFzNCUlOBkZKiVaGzwcLS4RYjJENig//EABsBAQACAwEBAAAAAAAAAAAAAAACAwEEBQYH/8QAOBEAAQMCBAIFCgYDAQAAAAAAAQACAwQRBRIhMVFxExRBYaEiMjM0coGRsdHwBhU1wcLhgrLxQv/aAAwDAQACEQMRAD8A3FERERERERERERFK52zx/oh1M6phdJDM98bnM3vY4AOaQz6QI13Fwd3LwWczbTHyYqMQic74Aw/BdNjvhJ8ep08biSx4X0tssEgKDntbbMVuCKTyXn0Z3mqhRQvZDB4Noe/c57n3Nwz6LQADv3nUOHBViypoiIiIiIiIiIiIiIiIiIiIiIiIiIiIiIiIiIiIiIiIiIiIiIiIiIiIiIiIiIiIiIiIiIiIiIiIiIiIiIiIiIiIiIiIiIiIiIiIiIiIvjUVjKS3wl7WX4anAX6rr6PdpBIF93D+SwuEQ1VJBXYzTMrJ6wyukkmLi2PQ8tbTxMBs0NHJ0H7oucGi5V0ED55BGzcravjmD7eL87fenxzB9vF+dvvWIfCqP9lUX5X/ANyfCqP9lUX5X/3KjrMa6n5HWcB8Qtv+OYPt4vzt96ldoucpMvUoqMAlp3lkjRIx5DgWP8XUNDg64cW8OQnmWdfCqP8AZVF+V/8AcuVmWmhxWHRhlFSwO1Bxcxp1OA+gHk+LfnG/d1rPWY+Ki7BawNJy+IX6znjddmWQT1elrInREU0bi5v+3cmVpP0iXP5L6TbfYX6Fr8F4MLxNlaNLQWPYAHRu8pvvHSvetd7i7dfOquWVz8sws4e5c/KONV2X53VFFZzHySE0zzpDmvAAkcbXBGllt17A8NRvq2zrO0uZIJZsekpowZSyJjDbxWbi8l7iTd1wOHk8N6yzEsUZh4Afdz3bmxt8p3UOQdK+GWaWLConNxOipZi5xcNbSXMB/wCvWD4wHOfxKubMGjyl6bBoKuuDsrfJG3YOV1/ob45g+3i/O33p8cwfbxfnb71iHwqj/ZVF+V/9yfCqP9lUX5X/ANyz1mNeh/I6zgPiFt/xzB9vF+dvvX2p62Orv8Gex9uOlwP42WFfCqP9lUX5X/3L6zMhhpKmtwimjop6PRJHNCXBriXBpglaTZ4eN1un8ZtnY42ConwqpgjMjwLDvC3ZF84HmVjS8WJAJHNccFM5uz4zLbhHAzwkpFyL2a0HhqPEk83+L2OcGi5WnBTyVD8kYuVVIss+Vmf7GL9fvXcyfnuXMdT4KojjaNDnXbqvcEC289KqbUMcbBb0uEVUTC9wFh3hW6KVzbnxmW3COBnhJbXIvZrQeGo8bnm9m68t8rM/2MX6/esunY02JUYMKqpmB7W6HibLU0WWt2tTg+NBFbrd7bq5yxmZmZ4i+EFrmmz2E3seIseUHkPQVlkzHmwKjU4bUUzc8jdPiuyiz/Me0GowCpkh8HE4NsQ7xt4cA4XF+O+33L5y7WNMEZjhBmN9QudDbGwI5Tcb7cnOomdgJBKsbhFU5rXNbcO21HNaIiywbWp+WGL8Xe9WeUc3MzSx1m6JGW1MvcWPBzTyjj1fgssmY82BUKjC6mnZ0j26c1QIuJmjNUeV4w6YFz3XDGA2vbiSeQDdv6Qoh21qcnxYIrdbvbdHzMYbErFNhlRUMzxt0+C1JFlnysz/AGMX6/eqvKGeG5mLo5WeDlaNVr3a4cCWnnG7d08u+xs7HGwKlPhVTAwve3QcCqhFKZ4zdJlcwilYx3hA++q+7Tptax6VL/KzP9jF+v3o6djTYpBhVTPGJGDQ9/uWposs+Vmf7GL9fvVJlTaEzH5BFVM8HIQdNjdrrbyBcXBtvt0HesNnY42BWZsJqoWF7m6DgQq9FM53zS/LDInUzGu1uIOq+6wvusvBk3PMuZKh0VTGxoEbn3bqvcFotvPSpGVodl7VS2gmdB1gDyVaouRmXMseWYtdQC5zjZjBxcevkA5T71CP2tTk+JBEB0lx/fuR8zGGxKlTYbUVLc8bdPgtSRZZ8rM/2MX6/eqfKOfW5jeYqhng5bXFjdrgONr7wRxtzcqw2djjYFWT4TVQsL3N0HAqsRSeds1zZXMRp2RvbJqHjargttzHeCD+5cah2r3jlNdCNY06GsJs6/EOJva3G6OmY05SoRYZUSxCVguD399loqLLTtan5IIvxd713sqbRRjkohroxG919Lmm7SRv0kHeDbhz+3DahjjYFWS4RVRML3N0HeFaIil875rkyuITSsY7whcDqvu024WPSrXODRcrQggfPII2blVCLLPlZn+xi/X70+Vmf7GL9fvVPWY11PyOr4D4hamihMp5/lzBVNiqI42gtcbt1X8UX5SvFi206bD6iaOOGIiOR7ATquQ1xAJsVnp2WzKkYTUmQxW1Avv2LSEXMy3ijsapYppgGueCSBe25xG6/UoA7WZx/wBMX6/epOma0AntVcGHTzuexg1bodfvgtSRZZ8rM/2MX6/evrTbW5A4fCqdhby6XEH7r3Ch1mPitk4JWAeaPiFpyLyYVijMZhZLRm7XDl4i24gjnB3KUzRtIbg0roqCMSPbuc5xs0H6oA3kjl4WVrpGtFyVoQ0k00hiY3Ub93NWyLLPlZn+xi/X71T5HzfJmh0wqmMb4MMI0336tV73PQoNnY42C2p8KqYIzI8aDv8AcqxERXLloswzNgzMqVD/AIRuw6vkGs8lLVHyZxzMedzuQHmFgdPXlxTDI8ahkhr2h8cjS1zTyg+w8oPIQCsEAixUmPcxwc02IWD4nhr8IlfFVizmGx5jzOHQRvC8qqanCJHa8PxEl1VSs100p41VKODOmWPhbo5d5UsuTLGY3WX0TD61tXFm7RuO/wDtERFUuguW6inM7pYnxt8XQ24LiG3vw3C5O9fI1FWHeD1O+dH+9oZp0WsfF69/3cV2UVolIXBqfw/RVL+kkb5RNyePdy5LlGinM8csj43aRoNmlpLTyG1xu4hdVEUHOLt106SjipGdHCLN4cEREUVtr04dh78VlZFSC7nmw/mT0Abz1Kzy5grM1VDGU/jYdQSbjyVVWPKlPPHHwHITbiNw5dLhUkOihw0ltZWM1TSDjS0l/GPRJJwA6Rw3FaxhGEx4FBHBh7Q2ONoa1vQOUnlJNyTykkrpU8WUZjuvD4ziHWH9Ew+S3xP9di9ixXaD6RqOtn8Nq2pYrtB9I1HWz+G1Yq/MHNT/AA96y72f3C72R8lU+O0vha8PLi9zdziAALcgVfg2TKbAZPCULXB2kt3uJFja+49QXO2X+YDtX/yVcpwxtyg21WriNXP08kec5bkWvpZYfnd2rEKm/wBcd1qq8mZHpsYo2S1rXue4v4PIHiuLQAB1KTzr6Qqe0/pC0vZz6Oh65P4jlrRNDpXA967mITSQ0ETozY+Tt7KhdoOW4cuyQjDw4B7XEguJ3tI3gnfy/uXV2RH/AHKr1Y/a9NrvzlL6kntamyL5yq9WP2uWQAKiw+9FiSR0mEZnm5t/JcXaP6Rl9WPuBdbImTafH6d0leHl3hC0WcQAAGnk6yuTtH9Iy+rH3ArPZV5k7tnd1iwxodMQe9SqpXxYbG6M2Nm7clMbQMqQ5dbC7D9Q1lzSC6/AAgi+9fvZOf8AmS9g7vsXW2ufN03rv7oXI2T+eSdg7vsQgNnsFhsr5cKc55ubHfmv3tZP/Kh7H+ty+Wz7K0GYROcRDjoLQAHEcbkk26l9NrPncXYjvuXT2ReRU+tH7HJYGexWHSPiwkOYbGw25ry56yZT4FTCSga5rvCNbvcSCCDyFcTZ0bYjDbmk7jlb7UvMR2rP5qI2dekYeqT+G5JGhswA7lmklfLhsjpDc2dvyXf2veVS9UvtYuNs/wAvQ5ikmbiAcQxjSLOI3kkHguzte8ql6pfaxfDZH89UdmzvFZcAaix+9FiKR0eEZmGxA/kvXm/IlNhFHJLRh4ezTa7yRvcGkEHoKj8oef0vatWo7QvRs/8A8/4jVluUfP6XtWrEzQ2QAKWGzSTUMjpHEnXfkFa7XPmqb13d1cbZV58/sH95i7O1z5qm9d3dXG2VefP7B/eYsv8ATqun/SHcj8169rjv96mH/h/tC5+z7LMOYnT/ABiHEMDLAOI8ouuTbfyLobXPnqfs394L7bIfKquqL2vQgGosfvRSbI6PCA5hsbdntL+51yTTYLSOloWua5rmDe8kEONiCD1qZyGbYjTW+s7uOWibSvR0nrx98LOsiekab1ndxyxK0NlAHcs0Ez5sPldIbnyt+Sq9rvkUvrSexqm8h4BFmGoeyv1FrYy6wNrnUBvI6yqTa75FL60nsaubsn87l7E99qy8Az2KxTPdHhOZpsQD811M1ZBpcLpJZaMPD2AOF3kjiAQQVD5Y3VtLb7ePvBa3nr0dU+oO8FkmWfPaXt4++FidobILBSwueSajkMjiTrvyW8rlY7lqHMQYMQDjovaziONr3t1BdVF0CARYrx0cjo3ZmGx7llmfspU+XoYn4e1wLpNJu4ndpJ4HpC5GRcEjx+qMdeCW+Cc7cSN4LQN46yrDa15tB239DlPbLPPndi/vMXPe1omAtovY09RK7DHSFxza69qvMIyTTYJKJaJrg8Aje8kWO47islzN57VdvL3yt5WDZm89qu3l75U6poa0ALVwKaSWZ7pCSbDfmtZyH6Op/Vd33LFH8q2vIfo6n9V3fcsUfyquo8xnL6Lbwj1ip9r93LWMP2c0dTFG6Rj7uY1x8d3EgErPs24QzA6uSKlJLRpIvvI1NBtflWrYXmeligiElVCCI2AgyNuCGi4O9ZhnmuZiNdK+jcHtswBw4GzQDY8u/lUp2sDBl3VOFS1LqlwlLstjve24V5ssP/BPbP8AY1Znj++rqb/by98rTdlrC2huRxleR+4e0H8FmWPed1Pby98qMvomK/D/AF6o++1X2WMgUuJUkMtUHl726iQ8gb+QAKowLK8GXS84eHDWADdxPk3ta/WVCYJtMGD08UJpy7wbQ3V4S1+m2ncrDKObv9VeFtF4Pwen6Wq+rV0C3D962InRaAbrkYhFXgPdIT0d+Ita+ml+SokRFtLgIiIiKbzvld2YYWPw53g6und4Wnl+q8cWO/8ADx4rhw4GxtZZlizBjMXwykj8GdZiqoOWCoG57SPquO8Hp6bDcVn2ecK/07M7EaWMvgkaIq+AfTi4NqGj7SPn+rzWJVUsYkbZb1DWOpJQ8bdo4j72WaIujjeFfFUgETg+J7RJFKOD43b2uB5+f/IXOXJIINivoscjZGh7DcFERFhTRERERdrCI2YTEayvYXhjxHBCOM9Q75uNo5QDvPVy2IXlwTCTjEunUGMaC+SQ8GRt3ue4nduH71cZIwsZmnZXSsLaWAGKghP1eD6t4P03nhfk38xW1TxZjmOy4GM4h0DOhYfKd4D+13sj5YdgUT5cVcH1lS7wtRJ/6+jEz/wweKBw489hTIi6S8QixXaD6RqOtn8Nq2pYrtB9I1HWz+G1alX5g5r0P4e9Zd7P7hXmy/zAdq/+Srlnmz7NNNhVJ4OvlDHCRxsQd4NrEEBV+HZmpsWfooJmvdYusL8BxO8dIVkL25ALrTxGnl6xI/KbXOtjZZFnX0hU9p/SF/cMzlVYRE2KikDWNvYaGHiSTvIvxJX8zr6Qqe0/pCu8iZepq+gifV08T3Evu5zQSbPcBcnoWk1rnSENNt16ieeKCjjdMzMLN003t3rO8ZzBNj5YcSfqLAQ3xWi17X8kdAVfsi+cqvVj9rl5Np2FRYW+nFBEyMOa8nS0C9i217fevXsi+cqvVj9rlJgLZgCfuypqpGS4Y58bbA9n+S4u0f0jL6sfcCs9lXmTu2d3WKM2j+kZfVj7gVnsq8yd2zu6xTi9Ofetev8A0uPk35Lw7XPm6b1390LkbJ/PJOwd32Lr7XPm6b1390LkbJ/PJOwd32I71hIP0g8j81+trPncXYjvuU5g2ZZ8ADhhrw0PIJ8Vp4cPKCo9rPncXYjvuX32Y4PDijKg18LJNLmW1NBtcG9rqtzS6YhpstqGWOLDWvlbmFtveprFs21ONx+DxCQObcOtpaN44bwF7NnXpGHqk/huVTtFwGnw2j1UUEbHeEYNTWgGxvcXCltnXpGHqk/huWC1zZQHG+ymyaKagkdE3KLO093cu/te8ql6pfaxfDZH89UdmzvFffa95VL1S+1i5mzbGYcGlnOIyBgcxoBN95BN+CsJAqLn70WpG1z8IytFzb+SuNoXo2f/AOf8Rqy3KPn9L2rVd52zbS4hRSx0czXveWAAA8j2uJO7duBUJlHz+l7VqxOQZRZSwuN8dDIHgjzt9P8AyFa7XPmqb13d1cbZV58/sH95i7O1z5qm9d3dXG2VefP7B/eYsv8ATqFP+kO5H5r17XPnqfs394KUwbMM+Aa/i14brtq8Vpvpvbyh0lVe1z56n7N/eC+WzDCYcUNT8PiZJpEdtTQbX13tfnsPwUXgumIB+7LYppY4sMa+RuZoG3+S4OKZxqsYjMddIHMJBI0NHA3G8C/FfvInpGm9Z3ccrXP2X6fD6F76OCNjg5gDmtAO9wB3hRWRPSNN6zu45Rc1zZAHG+yshnimopHQtyiztNOHcqva75FL60nsaubsn87l7E99q6W13yKX1pPY1c3ZP53L2J77VY71j74LSh/RzyP+yt89ejqn1B3gskyz57S9vH3wtbz16OqfUHeCyTLPntL28ffCzUekCYL6lLzPyC3lERb68goXa15tB239DlPbLPPndi/vMVDta82g7b+hyntlnnzuxf3mLQf6cL11N+ku961tYNmbz2q7eXvlbysGzN57VdvL3yp1ewWv+HfSv5LWch+jqf1Xd9yxR3Era8h+jqf1Xd9yxR/KqajzGcvot/CPWKn2v3cu9FkatmaHR05IIBB1x8CLj6S5UtKcNmLMSjcC02cy4a7n3OsRw5bFbvhHm8PZM7oWSbR/SMvqx9wJLCGNDgpYficlVO6J4FgDtfjbitPypWw11JEcKbojA06DxaRxBPKb778t78qxnHvO6nt5e+VpmyzzE9s/2NWZ4/53U9vL3yszm8bSqsLjEdZOwdn1VngGzaLF6aGaWaQGRgcQNNh1XCrcsZSZlbwnwZ73+E031W3ab8LDpXJypm+koqKBlVO1r2s0lpvcEfcqTC8egxkuGHStfptqtfde9uI6CtiJsehG649fNWkva++S/DS19Oxe9ERbK4qIiIiL8yRiUESAEEWIO8EHiCOZfpERZLX5eGBTfF1SbU87nSYfK7hFKd76J7vqu4t6+U8JGeB1M5zZwWuaS0g8QRuIK3LNOW4810r4Ky41WLXjyo3t3skYeRzT+O8cqyvEYJMZjl+MGgV9FZlU0f8AbHb/AG6yPnBba/sFgFp1MWYZgvR4JiHRO6CQ+Sdu4/381OoiLnr2aL9RxmYhsYJJIAA4kncABzr8qgwyN+CRxy0rA+sqnGKiiPIfp1Tx9Rgub/yNxONhe6wWpWVTaWIyO93eV0KTL/xtJ8WUh/226JcSmaePLHQscOfi63T0hazDC2na1sIDWtAaGgWAA3AADgAFyMo5ZZlSlbDCS9xJfLKfKkldvfI88bk/gAByLtLrtaGiwXzmaV0zzI86lERFJVIozOuQzj7xNh7mtksA5rrgOA4G4G5w4cN+7hZWaKD2B4sVsU1TJTP6SM6rHvkyrfqx/n/wqHI+TKjAarwlcGBvg3N3Oubkttut0FaAiqbTsabhdGbGqiaMxuAse7+1mOZcg1WKVc8tM1ml7ri77G1gN4srTJ2FPwWjjirAA9pfexuN7i4b+ortIptia1xcFrT4jLPC2F9rC3gLKL2gZWnzE+A4eGkMa8HU63Ettbd0FNn+Vp8uvnOIBoD2sA0uvwLr33dIVoidE3Pn7U/MZerdW0y+O91nOccj1ONVj5aMMLHBgF3WO5oB3WVHkTA5cApnR14aHGRzvFNxYho4/cVRojYmtdmG6S4jLLAIHWyi3PRSW0DLk2YmQjDw0ljnE6nW4gAWXgyFk+oy/UPkrwwNMRYNLrm5c08LcwKvEQxNL8/ajcRlbT9WFsvjxUJn3KFRmGeN9AGFrY9J1Otv1E8LdK9uz/Lc2XWzDEA0a3NI0uvwBvf8VXIgiaH5+1HYjK6n6sbZfHe6ns84LJj1L4OhALvCNdvNhYXvvUzlDI1Tg1ZHLWBgY0PvZ9zvaWjdbnK0dEdE1zsxSLEZYoDA22U356qN2g5XnzEYPi8NOgPvqdbytNrbugqQ+TKt+rH+f/C2FFB9O15zFX0+Lz08YiZaw/7xWPfJlW/Vj/P/AIVXk3Z8cEkE2JOa6QX0tbfS24sXEkC5tccLC/LyWyI2nY03SfGamZhYbAHgpPaBlybMTIRh4aSxzidTrbiLblzciZOqMAqXSV4YGmJzfFdc3LmnhboKvkUzC0vz9qoZiMrKfq4tl8dVE5/ypPmKSF2HhpDGOB1OtvJBFty+mz7K8+XDOcQDRrDNOl1/J1Xvu6QrJE6JufP2ocRlNN1bTL473XDznhMmN0b4qIAvLmEXNhucCd/Uo/K2Q6rCayGWqazQxxJs+53tI3C3OVpiI6JrnBxSDEZYYXQNtY356iykdoOWpsxNgGHhp0F5Op1uIFrfgvFkLKFRl6eR9eGBro9I0uvv1A8LdCu0QwtL8/ajcRlbT9WFsvjvdcrNGHvxWkmipba3tsLmw4g7yoDBdnlXQ1MEk7Y9LJWPNn77NcCbCy1REfE15uUpsRlp43RMtY8fgiIitXPUvn7L8uYYYmYeGktk1HUbbtJHtK5GRcm1GAVRkrgwN8G5u51zclpG63QVfoqjE0uz9q6DMQlZTmnFsp+OqLK8a2eVddUzyQtj0vle8Xfvs5xIuLcy1RFmSMSaFQo62SkcXR214rk5Vw5+E0cMVXbWwEGxuN7idx+9Zq7ZlWm9mx/n/wALYEUXwteAD2K2nxOane97LXcbnx+q8+HwmnhjbJxaxrT1gAFQedMi1GM1bpaDQWua3i6xBA02tbmAP3rREUnxh4ylU01ZJTSGVm5UvkPB58BhfFiLGjxy9rmuvxABBH3X+9cfN2zl+IzOmwlzbvN3scSPG5XNdY8eJB5b799hoCLBhaW5SrGYjMycztsCd+BWPfJlW/Vj/P8A4Vds+yvPl105xANGsMA0uv5Jde+7pCs0UGU7WHMFfUYvPURmJ9rH/vFERFsLkIiIiIiIiIo/PmASOMdfgDb1dMD4nJPCd8lM/nvvLeY9JuLBERYRjNJHI2KqwbfTVA1M52O+nC/mc03HUOW11ylfZowdmU6iR04th1e8Ca3CmqTuZUt5mPNg7kv0WClJcvTRVXwXTeXVpAHAg7w8H6tt9+QX5lzJ4crrjYr3WE4iJ4ssh8pu/eOP1X9wWgjm8JNirtFNTt8JM/o+jG3nc87gP52WhZCwSSre/EcbZomnaGQw8lPTDeyIDkc7yndfAbwuHgGBszTUNhp/Gw+gku93JVVY4k88cfNwJsN44aktyGLo2968zidcauW480bfX3oiIr1y0RERERERERERERERERERERERERERERERERERERERERERERERERERERERERERERERERERERERERERERERERERERERERERERERERERERERERERF5sSw6PF4ZIa9gfHI0tc08oPs6+RRTdntbDH4CnxVwpwPBtJgYahsX2Tam/Nu1WuPuV8iIvFguDxZfp44MObpjjbpaPaSeUk3JPKSV7URERERERERERERERERERERERERERERERERERERERERERERERERERERERERERERERERERERERERERERERERERERERERERERERERERERE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 name="AutoShape 8" descr="data:image/jpeg;base64,/9j/4AAQSkZJRgABAQAAAQABAAD/2wCEAAkGBhQGEBIUBxIVFRUVFRgVGRUYGRoeGhsbGRwfGBkVExUXHi4gHBwjHSEaIC8gJSc1LCwsGB4xOjAqNiYrLCkBCQoKDgwOGg8PGjQlHyU0NTUyMi01Mi8qLC80NDUtMi8xNjU1LSwsNCwwLCwsLCwvKiwsNCwvKTQsKSwsLCwsLP/AABEIAGwB1AMBIgACEQEDEQH/xAAcAAEBAQEBAQEBAQAAAAAAAAAABgcFBAMCAQj/xABFEAABAwIDAwYICwcFAQAAAAABAAIDBBEFBhIHITFBUWFxc7ITIjI0NXKx0RQVFzNCUlOBkZKiVaGzwcLS4RYjJENig//EABsBAQACAwEBAAAAAAAAAAAAAAACAwEEBQYH/8QAOBEAAQMCBAIFCgYDAQAAAAAAAQACAwQRBRIhMVFxExRBYaEiMjM0coGRsdHwBhU1wcLhgrLxQv/aAAwDAQACEQMRAD8A3FERERERERERERFK52zx/oh1M6phdJDM98bnM3vY4AOaQz6QI13Fwd3LwWczbTHyYqMQic74Aw/BdNjvhJ8ep08biSx4X0tssEgKDntbbMVuCKTyXn0Z3mqhRQvZDB4Noe/c57n3Nwz6LQADv3nUOHBViypoiIiIiIiIiIiIiIiIiIiIiIiIiIiIiIiIiIiIiIiIiIiIiIiIiIiIiIiIiIiIiIiIiIiIiIiIiIiIiIiIiIiIiIiIiIiIiIiIiIiIvjUVjKS3wl7WX4anAX6rr6PdpBIF93D+SwuEQ1VJBXYzTMrJ6wyukkmLi2PQ8tbTxMBs0NHJ0H7oucGi5V0ED55BGzcravjmD7eL87fenxzB9vF+dvvWIfCqP9lUX5X/ANyfCqP9lUX5X/3KjrMa6n5HWcB8Qtv+OYPt4vzt96ldoucpMvUoqMAlp3lkjRIx5DgWP8XUNDg64cW8OQnmWdfCqP8AZVF+V/8AcuVmWmhxWHRhlFSwO1Bxcxp1OA+gHk+LfnG/d1rPWY+Ki7BawNJy+IX6znjddmWQT1elrInREU0bi5v+3cmVpP0iXP5L6TbfYX6Fr8F4MLxNlaNLQWPYAHRu8pvvHSvetd7i7dfOquWVz8sws4e5c/KONV2X53VFFZzHySE0zzpDmvAAkcbXBGllt17A8NRvq2zrO0uZIJZsekpowZSyJjDbxWbi8l7iTd1wOHk8N6yzEsUZh4Afdz3bmxt8p3UOQdK+GWaWLConNxOipZi5xcNbSXMB/wCvWD4wHOfxKubMGjyl6bBoKuuDsrfJG3YOV1/ob45g+3i/O33p8cwfbxfnb71iHwqj/ZVF+V/9yfCqP9lUX5X/ANyz1mNeh/I6zgPiFt/xzB9vF+dvvX2p62Orv8Gex9uOlwP42WFfCqP9lUX5X/3L6zMhhpKmtwimjop6PRJHNCXBriXBpglaTZ4eN1un8ZtnY42ConwqpgjMjwLDvC3ZF84HmVjS8WJAJHNccFM5uz4zLbhHAzwkpFyL2a0HhqPEk83+L2OcGi5WnBTyVD8kYuVVIss+Vmf7GL9fvXcyfnuXMdT4KojjaNDnXbqvcEC289KqbUMcbBb0uEVUTC9wFh3hW6KVzbnxmW3COBnhJbXIvZrQeGo8bnm9m68t8rM/2MX6/esunY02JUYMKqpmB7W6HibLU0WWt2tTg+NBFbrd7bq5yxmZmZ4i+EFrmmz2E3seIseUHkPQVlkzHmwKjU4bUUzc8jdPiuyiz/Me0GowCpkh8HE4NsQ7xt4cA4XF+O+33L5y7WNMEZjhBmN9QudDbGwI5Tcb7cnOomdgJBKsbhFU5rXNbcO21HNaIiywbWp+WGL8Xe9WeUc3MzSx1m6JGW1MvcWPBzTyjj1fgssmY82BUKjC6mnZ0j26c1QIuJmjNUeV4w6YFz3XDGA2vbiSeQDdv6Qoh21qcnxYIrdbvbdHzMYbErFNhlRUMzxt0+C1JFlnysz/AGMX6/eqvKGeG5mLo5WeDlaNVr3a4cCWnnG7d08u+xs7HGwKlPhVTAwve3QcCqhFKZ4zdJlcwilYx3hA++q+7Tptax6VL/KzP9jF+v3o6djTYpBhVTPGJGDQ9/uWposs+Vmf7GL9fvVJlTaEzH5BFVM8HIQdNjdrrbyBcXBtvt0HesNnY42BWZsJqoWF7m6DgQq9FM53zS/LDInUzGu1uIOq+6wvusvBk3PMuZKh0VTGxoEbn3bqvcFotvPSpGVodl7VS2gmdB1gDyVaouRmXMseWYtdQC5zjZjBxcevkA5T71CP2tTk+JBEB0lx/fuR8zGGxKlTYbUVLc8bdPgtSRZZ8rM/2MX6/eqfKOfW5jeYqhng5bXFjdrgONr7wRxtzcqw2djjYFWT4TVQsL3N0HAqsRSeds1zZXMRp2RvbJqHjargttzHeCD+5cah2r3jlNdCNY06GsJs6/EOJva3G6OmY05SoRYZUSxCVguD399loqLLTtan5IIvxd713sqbRRjkohroxG919Lmm7SRv0kHeDbhz+3DahjjYFWS4RVRML3N0HeFaIil875rkyuITSsY7whcDqvu024WPSrXODRcrQggfPII2blVCLLPlZn+xi/X70+Vmf7GL9fvVPWY11PyOr4D4hamihMp5/lzBVNiqI42gtcbt1X8UX5SvFi206bD6iaOOGIiOR7ATquQ1xAJsVnp2WzKkYTUmQxW1Avv2LSEXMy3ijsapYppgGueCSBe25xG6/UoA7WZx/wBMX6/epOma0AntVcGHTzuexg1bodfvgtSRZZ8rM/2MX6/evrTbW5A4fCqdhby6XEH7r3Ch1mPitk4JWAeaPiFpyLyYVijMZhZLRm7XDl4i24gjnB3KUzRtIbg0roqCMSPbuc5xs0H6oA3kjl4WVrpGtFyVoQ0k00hiY3Ub93NWyLLPlZn+xi/X71T5HzfJmh0wqmMb4MMI0336tV73PQoNnY42C2p8KqYIzI8aDv8AcqxERXLloswzNgzMqVD/AIRuw6vkGs8lLVHyZxzMedzuQHmFgdPXlxTDI8ahkhr2h8cjS1zTyg+w8oPIQCsEAixUmPcxwc02IWD4nhr8IlfFVizmGx5jzOHQRvC8qqanCJHa8PxEl1VSs100p41VKODOmWPhbo5d5UsuTLGY3WX0TD61tXFm7RuO/wDtERFUuguW6inM7pYnxt8XQ24LiG3vw3C5O9fI1FWHeD1O+dH+9oZp0WsfF69/3cV2UVolIXBqfw/RVL+kkb5RNyePdy5LlGinM8csj43aRoNmlpLTyG1xu4hdVEUHOLt106SjipGdHCLN4cEREUVtr04dh78VlZFSC7nmw/mT0Abz1Kzy5grM1VDGU/jYdQSbjyVVWPKlPPHHwHITbiNw5dLhUkOihw0ltZWM1TSDjS0l/GPRJJwA6Rw3FaxhGEx4FBHBh7Q2ONoa1vQOUnlJNyTykkrpU8WUZjuvD4ziHWH9Ew+S3xP9di9ixXaD6RqOtn8Nq2pYrtB9I1HWz+G1Yq/MHNT/AA96y72f3C72R8lU+O0vha8PLi9zdziAALcgVfg2TKbAZPCULXB2kt3uJFja+49QXO2X+YDtX/yVcpwxtyg21WriNXP08kec5bkWvpZYfnd2rEKm/wBcd1qq8mZHpsYo2S1rXue4v4PIHiuLQAB1KTzr6Qqe0/pC0vZz6Oh65P4jlrRNDpXA967mITSQ0ETozY+Tt7KhdoOW4cuyQjDw4B7XEguJ3tI3gnfy/uXV2RH/AHKr1Y/a9NrvzlL6kntamyL5yq9WP2uWQAKiw+9FiSR0mEZnm5t/JcXaP6Rl9WPuBdbImTafH6d0leHl3hC0WcQAAGnk6yuTtH9Iy+rH3ArPZV5k7tnd1iwxodMQe9SqpXxYbG6M2Nm7clMbQMqQ5dbC7D9Q1lzSC6/AAgi+9fvZOf8AmS9g7vsXW2ufN03rv7oXI2T+eSdg7vsQgNnsFhsr5cKc55ubHfmv3tZP/Kh7H+ty+Wz7K0GYROcRDjoLQAHEcbkk26l9NrPncXYjvuXT2ReRU+tH7HJYGexWHSPiwkOYbGw25ry56yZT4FTCSga5rvCNbvcSCCDyFcTZ0bYjDbmk7jlb7UvMR2rP5qI2dekYeqT+G5JGhswA7lmklfLhsjpDc2dvyXf2veVS9UvtYuNs/wAvQ5ikmbiAcQxjSLOI3kkHguzte8ql6pfaxfDZH89UdmzvFZcAaix+9FiKR0eEZmGxA/kvXm/IlNhFHJLRh4ezTa7yRvcGkEHoKj8oef0vatWo7QvRs/8A8/4jVluUfP6XtWrEzQ2QAKWGzSTUMjpHEnXfkFa7XPmqb13d1cbZV58/sH95i7O1z5qm9d3dXG2VefP7B/eYsv8ATqun/SHcj8169rjv96mH/h/tC5+z7LMOYnT/ABiHEMDLAOI8ouuTbfyLobXPnqfs394L7bIfKquqL2vQgGosfvRSbI6PCA5hsbdntL+51yTTYLSOloWua5rmDe8kEONiCD1qZyGbYjTW+s7uOWibSvR0nrx98LOsiekab1ndxyxK0NlAHcs0Ez5sPldIbnyt+Sq9rvkUvrSexqm8h4BFmGoeyv1FrYy6wNrnUBvI6yqTa75FL60nsaubsn87l7E99qy8Az2KxTPdHhOZpsQD811M1ZBpcLpJZaMPD2AOF3kjiAQQVD5Y3VtLb7ePvBa3nr0dU+oO8FkmWfPaXt4++FidobILBSwueSajkMjiTrvyW8rlY7lqHMQYMQDjovaziONr3t1BdVF0CARYrx0cjo3ZmGx7llmfspU+XoYn4e1wLpNJu4ndpJ4HpC5GRcEjx+qMdeCW+Cc7cSN4LQN46yrDa15tB239DlPbLPPndi/vMXPe1omAtovY09RK7DHSFxza69qvMIyTTYJKJaJrg8Aje8kWO47islzN57VdvL3yt5WDZm89qu3l75U6poa0ALVwKaSWZ7pCSbDfmtZyH6Op/Vd33LFH8q2vIfo6n9V3fcsUfyquo8xnL6Lbwj1ip9r93LWMP2c0dTFG6Rj7uY1x8d3EgErPs24QzA6uSKlJLRpIvvI1NBtflWrYXmeligiElVCCI2AgyNuCGi4O9ZhnmuZiNdK+jcHtswBw4GzQDY8u/lUp2sDBl3VOFS1LqlwlLstjve24V5ssP/BPbP8AY1Znj++rqb/by98rTdlrC2huRxleR+4e0H8FmWPed1Pby98qMvomK/D/AF6o++1X2WMgUuJUkMtUHl726iQ8gb+QAKowLK8GXS84eHDWADdxPk3ta/WVCYJtMGD08UJpy7wbQ3V4S1+m2ncrDKObv9VeFtF4Pwen6Wq+rV0C3D962InRaAbrkYhFXgPdIT0d+Ita+ml+SokRFtLgIiIiKbzvld2YYWPw53g6und4Wnl+q8cWO/8ADx4rhw4GxtZZlizBjMXwykj8GdZiqoOWCoG57SPquO8Hp6bDcVn2ecK/07M7EaWMvgkaIq+AfTi4NqGj7SPn+rzWJVUsYkbZb1DWOpJQ8bdo4j72WaIujjeFfFUgETg+J7RJFKOD43b2uB5+f/IXOXJIINivoscjZGh7DcFERFhTRERERdrCI2YTEayvYXhjxHBCOM9Q75uNo5QDvPVy2IXlwTCTjEunUGMaC+SQ8GRt3ue4nduH71cZIwsZmnZXSsLaWAGKghP1eD6t4P03nhfk38xW1TxZjmOy4GM4h0DOhYfKd4D+13sj5YdgUT5cVcH1lS7wtRJ/6+jEz/wweKBw489hTIi6S8QixXaD6RqOtn8Nq2pYrtB9I1HWz+G1alX5g5r0P4e9Zd7P7hXmy/zAdq/+Srlnmz7NNNhVJ4OvlDHCRxsQd4NrEEBV+HZmpsWfooJmvdYusL8BxO8dIVkL25ALrTxGnl6xI/KbXOtjZZFnX0hU9p/SF/cMzlVYRE2KikDWNvYaGHiSTvIvxJX8zr6Qqe0/pCu8iZepq+gifV08T3Evu5zQSbPcBcnoWk1rnSENNt16ieeKCjjdMzMLN003t3rO8ZzBNj5YcSfqLAQ3xWi17X8kdAVfsi+cqvVj9rl5Np2FRYW+nFBEyMOa8nS0C9i217fevXsi+cqvVj9rlJgLZgCfuypqpGS4Y58bbA9n+S4u0f0jL6sfcCs9lXmTu2d3WKM2j+kZfVj7gVnsq8yd2zu6xTi9Ofetev8A0uPk35Lw7XPm6b1390LkbJ/PJOwd32Lr7XPm6b1390LkbJ/PJOwd32I71hIP0g8j81+trPncXYjvuU5g2ZZ8ADhhrw0PIJ8Vp4cPKCo9rPncXYjvuX32Y4PDijKg18LJNLmW1NBtcG9rqtzS6YhpstqGWOLDWvlbmFtveprFs21ONx+DxCQObcOtpaN44bwF7NnXpGHqk/huVTtFwGnw2j1UUEbHeEYNTWgGxvcXCltnXpGHqk/huWC1zZQHG+ymyaKagkdE3KLO093cu/te8ql6pfaxfDZH89UdmzvFffa95VL1S+1i5mzbGYcGlnOIyBgcxoBN95BN+CsJAqLn70WpG1z8IytFzb+SuNoXo2f/AOf8Rqy3KPn9L2rVd52zbS4hRSx0czXveWAAA8j2uJO7duBUJlHz+l7VqxOQZRZSwuN8dDIHgjzt9P8AyFa7XPmqb13d1cbZV58/sH95i7O1z5qm9d3dXG2VefP7B/eYsv8ATqFP+kO5H5r17XPnqfs394KUwbMM+Aa/i14brtq8Vpvpvbyh0lVe1z56n7N/eC+WzDCYcUNT8PiZJpEdtTQbX13tfnsPwUXgumIB+7LYppY4sMa+RuZoG3+S4OKZxqsYjMddIHMJBI0NHA3G8C/FfvInpGm9Z3ccrXP2X6fD6F76OCNjg5gDmtAO9wB3hRWRPSNN6zu45Rc1zZAHG+yshnimopHQtyiztNOHcqva75FL60nsaubsn87l7E99q6W13yKX1pPY1c3ZP53L2J77VY71j74LSh/RzyP+yt89ejqn1B3gskyz57S9vH3wtbz16OqfUHeCyTLPntL28ffCzUekCYL6lLzPyC3lERb68goXa15tB239DlPbLPPndi/vMVDta82g7b+hyntlnnzuxf3mLQf6cL11N+ku961tYNmbz2q7eXvlbysGzN57VdvL3yp1ewWv+HfSv5LWch+jqf1Xd9yxR3Era8h+jqf1Xd9yxR/KqajzGcvot/CPWKn2v3cu9FkatmaHR05IIBB1x8CLj6S5UtKcNmLMSjcC02cy4a7n3OsRw5bFbvhHm8PZM7oWSbR/SMvqx9wJLCGNDgpYficlVO6J4FgDtfjbitPypWw11JEcKbojA06DxaRxBPKb778t78qxnHvO6nt5e+VpmyzzE9s/2NWZ4/53U9vL3yszm8bSqsLjEdZOwdn1VngGzaLF6aGaWaQGRgcQNNh1XCrcsZSZlbwnwZ73+E031W3ab8LDpXJypm+koqKBlVO1r2s0lpvcEfcqTC8egxkuGHStfptqtfde9uI6CtiJsehG649fNWkva++S/DS19Oxe9ERbK4qIiIiL8yRiUESAEEWIO8EHiCOZfpERZLX5eGBTfF1SbU87nSYfK7hFKd76J7vqu4t6+U8JGeB1M5zZwWuaS0g8QRuIK3LNOW4810r4Ky41WLXjyo3t3skYeRzT+O8cqyvEYJMZjl+MGgV9FZlU0f8AbHb/AG6yPnBba/sFgFp1MWYZgvR4JiHRO6CQ+Sdu4/381OoiLnr2aL9RxmYhsYJJIAA4kncABzr8qgwyN+CRxy0rA+sqnGKiiPIfp1Tx9Rgub/yNxONhe6wWpWVTaWIyO93eV0KTL/xtJ8WUh/226JcSmaePLHQscOfi63T0hazDC2na1sIDWtAaGgWAA3AADgAFyMo5ZZlSlbDCS9xJfLKfKkldvfI88bk/gAByLtLrtaGiwXzmaV0zzI86lERFJVIozOuQzj7xNh7mtksA5rrgOA4G4G5w4cN+7hZWaKD2B4sVsU1TJTP6SM6rHvkyrfqx/n/wqHI+TKjAarwlcGBvg3N3Oubkttut0FaAiqbTsabhdGbGqiaMxuAse7+1mOZcg1WKVc8tM1ml7ri77G1gN4srTJ2FPwWjjirAA9pfexuN7i4b+ortIptia1xcFrT4jLPC2F9rC3gLKL2gZWnzE+A4eGkMa8HU63Ettbd0FNn+Vp8uvnOIBoD2sA0uvwLr33dIVoidE3Pn7U/MZerdW0y+O91nOccj1ONVj5aMMLHBgF3WO5oB3WVHkTA5cApnR14aHGRzvFNxYho4/cVRojYmtdmG6S4jLLAIHWyi3PRSW0DLk2YmQjDw0ljnE6nW4gAWXgyFk+oy/UPkrwwNMRYNLrm5c08LcwKvEQxNL8/ajcRlbT9WFsvjxUJn3KFRmGeN9AGFrY9J1Otv1E8LdK9uz/Lc2XWzDEA0a3NI0uvwBvf8VXIgiaH5+1HYjK6n6sbZfHe6ns84LJj1L4OhALvCNdvNhYXvvUzlDI1Tg1ZHLWBgY0PvZ9zvaWjdbnK0dEdE1zsxSLEZYoDA22U356qN2g5XnzEYPi8NOgPvqdbytNrbugqQ+TKt+rH+f/C2FFB9O15zFX0+Lz08YiZaw/7xWPfJlW/Vj/P/AIVXk3Z8cEkE2JOa6QX0tbfS24sXEkC5tccLC/LyWyI2nY03SfGamZhYbAHgpPaBlybMTIRh4aSxzidTrbiLblzciZOqMAqXSV4YGmJzfFdc3LmnhboKvkUzC0vz9qoZiMrKfq4tl8dVE5/ypPmKSF2HhpDGOB1OtvJBFty+mz7K8+XDOcQDRrDNOl1/J1Xvu6QrJE6JufP2ocRlNN1bTL473XDznhMmN0b4qIAvLmEXNhucCd/Uo/K2Q6rCayGWqazQxxJs+53tI3C3OVpiI6JrnBxSDEZYYXQNtY356iykdoOWpsxNgGHhp0F5Op1uIFrfgvFkLKFRl6eR9eGBro9I0uvv1A8LdCu0QwtL8/ajcRlbT9WFsvjvdcrNGHvxWkmipba3tsLmw4g7yoDBdnlXQ1MEk7Y9LJWPNn77NcCbCy1REfE15uUpsRlp43RMtY8fgiIitXPUvn7L8uYYYmYeGktk1HUbbtJHtK5GRcm1GAVRkrgwN8G5u51zclpG63QVfoqjE0uz9q6DMQlZTmnFsp+OqLK8a2eVddUzyQtj0vle8Xfvs5xIuLcy1RFmSMSaFQo62SkcXR214rk5Vw5+E0cMVXbWwEGxuN7idx+9Zq7ZlWm9mx/n/wALYEUXwteAD2K2nxOane97LXcbnx+q8+HwmnhjbJxaxrT1gAFQedMi1GM1bpaDQWua3i6xBA02tbmAP3rREUnxh4ylU01ZJTSGVm5UvkPB58BhfFiLGjxy9rmuvxABBH3X+9cfN2zl+IzOmwlzbvN3scSPG5XNdY8eJB5b799hoCLBhaW5SrGYjMycztsCd+BWPfJlW/Vj/P8A4Vds+yvPl105xANGsMA0uv5Jde+7pCs0UGU7WHMFfUYvPURmJ9rH/vFERFsLkIiIiIiIiIo/PmASOMdfgDb1dMD4nJPCd8lM/nvvLeY9JuLBERYRjNJHI2KqwbfTVA1M52O+nC/mc03HUOW11ylfZowdmU6iR04th1e8Ca3CmqTuZUt5mPNg7kv0WClJcvTRVXwXTeXVpAHAg7w8H6tt9+QX5lzJ4crrjYr3WE4iJ4ssh8pu/eOP1X9wWgjm8JNirtFNTt8JM/o+jG3nc87gP52WhZCwSSre/EcbZomnaGQw8lPTDeyIDkc7yndfAbwuHgGBszTUNhp/Gw+gku93JVVY4k88cfNwJsN44aktyGLo2968zidcauW480bfX3oiIr1y0RERERERERERERERERERERERERERERERERERERERERERERERERERERERERERERERERERERERERERERERERERERERERERERERERERERERERERF5sSw6PF4ZIa9gfHI0tc08oPs6+RRTdntbDH4CnxVwpwPBtJgYahsX2Tam/Nu1WuPuV8iIvFguDxZfp44MObpjjbpaPaSeUk3JPKSV7UREREREREREREREREREREREREREREREREREREREREREREREREREREREREREREREREREREREREREREREREREREREREREREREREREREREX/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9" name="AutoShape 10" descr="data:image/jpeg;base64,/9j/4AAQSkZJRgABAQAAAQABAAD/2wCEAAkGBhQGEBIUBxIVFRUVFRgVGRUYGRoeGhsbGRwfGBkVExUXHi4gHBwjHSEaIC8gJSc1LCwsGB4xOjAqNiYrLCkBCQoKDgwOGg8PGjQlHyU0NTUyMi01Mi8qLC80NDUtMi8xNjU1LSwsNCwwLCwsLCwvKiwsNCwvKTQsKSwsLCwsLP/AABEIAGwB1AMBIgACEQEDEQH/xAAcAAEBAQEBAQEBAQAAAAAAAAAABgcFBAMCAQj/xABFEAABAwIDAwYICwcFAQAAAAABAAIDBBEFBhIHITFBUWFxc7ITIjI0NXKx0RQVFzNCUlOBkZKiVaGzwcLS4RYjJENig//EABsBAQACAwEBAAAAAAAAAAAAAAACAwEEBQYH/8QAOBEAAQMCBAIFCgYDAQAAAAAAAQACAwQRBRIhMVFxExRBYaEiMjM0coGRsdHwBhU1wcLhgrLxQv/aAAwDAQACEQMRAD8A3FERERERERERERFK52zx/oh1M6phdJDM98bnM3vY4AOaQz6QI13Fwd3LwWczbTHyYqMQic74Aw/BdNjvhJ8ep08biSx4X0tssEgKDntbbMVuCKTyXn0Z3mqhRQvZDB4Noe/c57n3Nwz6LQADv3nUOHBViypoiIiIiIiIiIiIiIiIiIiIiIiIiIiIiIiIiIiIiIiIiIiIiIiIiIiIiIiIiIiIiIiIiIiIiIiIiIiIiIiIiIiIiIiIiIiIiIiIiIiIvjUVjKS3wl7WX4anAX6rr6PdpBIF93D+SwuEQ1VJBXYzTMrJ6wyukkmLi2PQ8tbTxMBs0NHJ0H7oucGi5V0ED55BGzcravjmD7eL87fenxzB9vF+dvvWIfCqP9lUX5X/ANyfCqP9lUX5X/3KjrMa6n5HWcB8Qtv+OYPt4vzt96ldoucpMvUoqMAlp3lkjRIx5DgWP8XUNDg64cW8OQnmWdfCqP8AZVF+V/8AcuVmWmhxWHRhlFSwO1Bxcxp1OA+gHk+LfnG/d1rPWY+Ki7BawNJy+IX6znjddmWQT1elrInREU0bi5v+3cmVpP0iXP5L6TbfYX6Fr8F4MLxNlaNLQWPYAHRu8pvvHSvetd7i7dfOquWVz8sws4e5c/KONV2X53VFFZzHySE0zzpDmvAAkcbXBGllt17A8NRvq2zrO0uZIJZsekpowZSyJjDbxWbi8l7iTd1wOHk8N6yzEsUZh4Afdz3bmxt8p3UOQdK+GWaWLConNxOipZi5xcNbSXMB/wCvWD4wHOfxKubMGjyl6bBoKuuDsrfJG3YOV1/ob45g+3i/O33p8cwfbxfnb71iHwqj/ZVF+V/9yfCqP9lUX5X/ANyz1mNeh/I6zgPiFt/xzB9vF+dvvX2p62Orv8Gex9uOlwP42WFfCqP9lUX5X/3L6zMhhpKmtwimjop6PRJHNCXBriXBpglaTZ4eN1un8ZtnY42ConwqpgjMjwLDvC3ZF84HmVjS8WJAJHNccFM5uz4zLbhHAzwkpFyL2a0HhqPEk83+L2OcGi5WnBTyVD8kYuVVIss+Vmf7GL9fvXcyfnuXMdT4KojjaNDnXbqvcEC289KqbUMcbBb0uEVUTC9wFh3hW6KVzbnxmW3COBnhJbXIvZrQeGo8bnm9m68t8rM/2MX6/esunY02JUYMKqpmB7W6HibLU0WWt2tTg+NBFbrd7bq5yxmZmZ4i+EFrmmz2E3seIseUHkPQVlkzHmwKjU4bUUzc8jdPiuyiz/Me0GowCpkh8HE4NsQ7xt4cA4XF+O+33L5y7WNMEZjhBmN9QudDbGwI5Tcb7cnOomdgJBKsbhFU5rXNbcO21HNaIiywbWp+WGL8Xe9WeUc3MzSx1m6JGW1MvcWPBzTyjj1fgssmY82BUKjC6mnZ0j26c1QIuJmjNUeV4w6YFz3XDGA2vbiSeQDdv6Qoh21qcnxYIrdbvbdHzMYbErFNhlRUMzxt0+C1JFlnysz/AGMX6/eqvKGeG5mLo5WeDlaNVr3a4cCWnnG7d08u+xs7HGwKlPhVTAwve3QcCqhFKZ4zdJlcwilYx3hA++q+7Tptax6VL/KzP9jF+v3o6djTYpBhVTPGJGDQ9/uWposs+Vmf7GL9fvVJlTaEzH5BFVM8HIQdNjdrrbyBcXBtvt0HesNnY42BWZsJqoWF7m6DgQq9FM53zS/LDInUzGu1uIOq+6wvusvBk3PMuZKh0VTGxoEbn3bqvcFotvPSpGVodl7VS2gmdB1gDyVaouRmXMseWYtdQC5zjZjBxcevkA5T71CP2tTk+JBEB0lx/fuR8zGGxKlTYbUVLc8bdPgtSRZZ8rM/2MX6/eqfKOfW5jeYqhng5bXFjdrgONr7wRxtzcqw2djjYFWT4TVQsL3N0HAqsRSeds1zZXMRp2RvbJqHjargttzHeCD+5cah2r3jlNdCNY06GsJs6/EOJva3G6OmY05SoRYZUSxCVguD399loqLLTtan5IIvxd713sqbRRjkohroxG919Lmm7SRv0kHeDbhz+3DahjjYFWS4RVRML3N0HeFaIil875rkyuITSsY7whcDqvu024WPSrXODRcrQggfPII2blVCLLPlZn+xi/X70+Vmf7GL9fvVPWY11PyOr4D4hamihMp5/lzBVNiqI42gtcbt1X8UX5SvFi206bD6iaOOGIiOR7ATquQ1xAJsVnp2WzKkYTUmQxW1Avv2LSEXMy3ijsapYppgGueCSBe25xG6/UoA7WZx/wBMX6/epOma0AntVcGHTzuexg1bodfvgtSRZZ8rM/2MX6/evrTbW5A4fCqdhby6XEH7r3Ch1mPitk4JWAeaPiFpyLyYVijMZhZLRm7XDl4i24gjnB3KUzRtIbg0roqCMSPbuc5xs0H6oA3kjl4WVrpGtFyVoQ0k00hiY3Ub93NWyLLPlZn+xi/X71T5HzfJmh0wqmMb4MMI0336tV73PQoNnY42C2p8KqYIzI8aDv8AcqxERXLloswzNgzMqVD/AIRuw6vkGs8lLVHyZxzMedzuQHmFgdPXlxTDI8ahkhr2h8cjS1zTyg+w8oPIQCsEAixUmPcxwc02IWD4nhr8IlfFVizmGx5jzOHQRvC8qqanCJHa8PxEl1VSs100p41VKODOmWPhbo5d5UsuTLGY3WX0TD61tXFm7RuO/wDtERFUuguW6inM7pYnxt8XQ24LiG3vw3C5O9fI1FWHeD1O+dH+9oZp0WsfF69/3cV2UVolIXBqfw/RVL+kkb5RNyePdy5LlGinM8csj43aRoNmlpLTyG1xu4hdVEUHOLt106SjipGdHCLN4cEREUVtr04dh78VlZFSC7nmw/mT0Abz1Kzy5grM1VDGU/jYdQSbjyVVWPKlPPHHwHITbiNw5dLhUkOihw0ltZWM1TSDjS0l/GPRJJwA6Rw3FaxhGEx4FBHBh7Q2ONoa1vQOUnlJNyTykkrpU8WUZjuvD4ziHWH9Ew+S3xP9di9ixXaD6RqOtn8Nq2pYrtB9I1HWz+G1Yq/MHNT/AA96y72f3C72R8lU+O0vha8PLi9zdziAALcgVfg2TKbAZPCULXB2kt3uJFja+49QXO2X+YDtX/yVcpwxtyg21WriNXP08kec5bkWvpZYfnd2rEKm/wBcd1qq8mZHpsYo2S1rXue4v4PIHiuLQAB1KTzr6Qqe0/pC0vZz6Oh65P4jlrRNDpXA967mITSQ0ETozY+Tt7KhdoOW4cuyQjDw4B7XEguJ3tI3gnfy/uXV2RH/AHKr1Y/a9NrvzlL6kntamyL5yq9WP2uWQAKiw+9FiSR0mEZnm5t/JcXaP6Rl9WPuBdbImTafH6d0leHl3hC0WcQAAGnk6yuTtH9Iy+rH3ArPZV5k7tnd1iwxodMQe9SqpXxYbG6M2Nm7clMbQMqQ5dbC7D9Q1lzSC6/AAgi+9fvZOf8AmS9g7vsXW2ufN03rv7oXI2T+eSdg7vsQgNnsFhsr5cKc55ubHfmv3tZP/Kh7H+ty+Wz7K0GYROcRDjoLQAHEcbkk26l9NrPncXYjvuXT2ReRU+tH7HJYGexWHSPiwkOYbGw25ry56yZT4FTCSga5rvCNbvcSCCDyFcTZ0bYjDbmk7jlb7UvMR2rP5qI2dekYeqT+G5JGhswA7lmklfLhsjpDc2dvyXf2veVS9UvtYuNs/wAvQ5ikmbiAcQxjSLOI3kkHguzte8ql6pfaxfDZH89UdmzvFZcAaix+9FiKR0eEZmGxA/kvXm/IlNhFHJLRh4ezTa7yRvcGkEHoKj8oef0vatWo7QvRs/8A8/4jVluUfP6XtWrEzQ2QAKWGzSTUMjpHEnXfkFa7XPmqb13d1cbZV58/sH95i7O1z5qm9d3dXG2VefP7B/eYsv8ATqun/SHcj8169rjv96mH/h/tC5+z7LMOYnT/ABiHEMDLAOI8ouuTbfyLobXPnqfs394L7bIfKquqL2vQgGosfvRSbI6PCA5hsbdntL+51yTTYLSOloWua5rmDe8kEONiCD1qZyGbYjTW+s7uOWibSvR0nrx98LOsiekab1ndxyxK0NlAHcs0Ez5sPldIbnyt+Sq9rvkUvrSexqm8h4BFmGoeyv1FrYy6wNrnUBvI6yqTa75FL60nsaubsn87l7E99qy8Az2KxTPdHhOZpsQD811M1ZBpcLpJZaMPD2AOF3kjiAQQVD5Y3VtLb7ePvBa3nr0dU+oO8FkmWfPaXt4++FidobILBSwueSajkMjiTrvyW8rlY7lqHMQYMQDjovaziONr3t1BdVF0CARYrx0cjo3ZmGx7llmfspU+XoYn4e1wLpNJu4ndpJ4HpC5GRcEjx+qMdeCW+Cc7cSN4LQN46yrDa15tB239DlPbLPPndi/vMXPe1omAtovY09RK7DHSFxza69qvMIyTTYJKJaJrg8Aje8kWO47islzN57VdvL3yt5WDZm89qu3l75U6poa0ALVwKaSWZ7pCSbDfmtZyH6Op/Vd33LFH8q2vIfo6n9V3fcsUfyquo8xnL6Lbwj1ip9r93LWMP2c0dTFG6Rj7uY1x8d3EgErPs24QzA6uSKlJLRpIvvI1NBtflWrYXmeligiElVCCI2AgyNuCGi4O9ZhnmuZiNdK+jcHtswBw4GzQDY8u/lUp2sDBl3VOFS1LqlwlLstjve24V5ssP/BPbP8AY1Znj++rqb/by98rTdlrC2huRxleR+4e0H8FmWPed1Pby98qMvomK/D/AF6o++1X2WMgUuJUkMtUHl726iQ8gb+QAKowLK8GXS84eHDWADdxPk3ta/WVCYJtMGD08UJpy7wbQ3V4S1+m2ncrDKObv9VeFtF4Pwen6Wq+rV0C3D962InRaAbrkYhFXgPdIT0d+Ita+ml+SokRFtLgIiIiKbzvld2YYWPw53g6und4Wnl+q8cWO/8ADx4rhw4GxtZZlizBjMXwykj8GdZiqoOWCoG57SPquO8Hp6bDcVn2ecK/07M7EaWMvgkaIq+AfTi4NqGj7SPn+rzWJVUsYkbZb1DWOpJQ8bdo4j72WaIujjeFfFUgETg+J7RJFKOD43b2uB5+f/IXOXJIINivoscjZGh7DcFERFhTRERERdrCI2YTEayvYXhjxHBCOM9Q75uNo5QDvPVy2IXlwTCTjEunUGMaC+SQ8GRt3ue4nduH71cZIwsZmnZXSsLaWAGKghP1eD6t4P03nhfk38xW1TxZjmOy4GM4h0DOhYfKd4D+13sj5YdgUT5cVcH1lS7wtRJ/6+jEz/wweKBw489hTIi6S8QixXaD6RqOtn8Nq2pYrtB9I1HWz+G1alX5g5r0P4e9Zd7P7hXmy/zAdq/+Srlnmz7NNNhVJ4OvlDHCRxsQd4NrEEBV+HZmpsWfooJmvdYusL8BxO8dIVkL25ALrTxGnl6xI/KbXOtjZZFnX0hU9p/SF/cMzlVYRE2KikDWNvYaGHiSTvIvxJX8zr6Qqe0/pCu8iZepq+gifV08T3Evu5zQSbPcBcnoWk1rnSENNt16ieeKCjjdMzMLN003t3rO8ZzBNj5YcSfqLAQ3xWi17X8kdAVfsi+cqvVj9rl5Np2FRYW+nFBEyMOa8nS0C9i217fevXsi+cqvVj9rlJgLZgCfuypqpGS4Y58bbA9n+S4u0f0jL6sfcCs9lXmTu2d3WKM2j+kZfVj7gVnsq8yd2zu6xTi9Ofetev8A0uPk35Lw7XPm6b1390LkbJ/PJOwd32Lr7XPm6b1390LkbJ/PJOwd32I71hIP0g8j81+trPncXYjvuU5g2ZZ8ADhhrw0PIJ8Vp4cPKCo9rPncXYjvuX32Y4PDijKg18LJNLmW1NBtcG9rqtzS6YhpstqGWOLDWvlbmFtveprFs21ONx+DxCQObcOtpaN44bwF7NnXpGHqk/huVTtFwGnw2j1UUEbHeEYNTWgGxvcXCltnXpGHqk/huWC1zZQHG+ymyaKagkdE3KLO093cu/te8ql6pfaxfDZH89UdmzvFffa95VL1S+1i5mzbGYcGlnOIyBgcxoBN95BN+CsJAqLn70WpG1z8IytFzb+SuNoXo2f/AOf8Rqy3KPn9L2rVd52zbS4hRSx0czXveWAAA8j2uJO7duBUJlHz+l7VqxOQZRZSwuN8dDIHgjzt9P8AyFa7XPmqb13d1cbZV58/sH95i7O1z5qm9d3dXG2VefP7B/eYsv8ATqFP+kO5H5r17XPnqfs394KUwbMM+Aa/i14brtq8Vpvpvbyh0lVe1z56n7N/eC+WzDCYcUNT8PiZJpEdtTQbX13tfnsPwUXgumIB+7LYppY4sMa+RuZoG3+S4OKZxqsYjMddIHMJBI0NHA3G8C/FfvInpGm9Z3ccrXP2X6fD6F76OCNjg5gDmtAO9wB3hRWRPSNN6zu45Rc1zZAHG+yshnimopHQtyiztNOHcqva75FL60nsaubsn87l7E99q6W13yKX1pPY1c3ZP53L2J77VY71j74LSh/RzyP+yt89ejqn1B3gskyz57S9vH3wtbz16OqfUHeCyTLPntL28ffCzUekCYL6lLzPyC3lERb68goXa15tB239DlPbLPPndi/vMVDta82g7b+hyntlnnzuxf3mLQf6cL11N+ku961tYNmbz2q7eXvlbysGzN57VdvL3yp1ewWv+HfSv5LWch+jqf1Xd9yxR3Era8h+jqf1Xd9yxR/KqajzGcvot/CPWKn2v3cu9FkatmaHR05IIBB1x8CLj6S5UtKcNmLMSjcC02cy4a7n3OsRw5bFbvhHm8PZM7oWSbR/SMvqx9wJLCGNDgpYficlVO6J4FgDtfjbitPypWw11JEcKbojA06DxaRxBPKb778t78qxnHvO6nt5e+VpmyzzE9s/2NWZ4/53U9vL3yszm8bSqsLjEdZOwdn1VngGzaLF6aGaWaQGRgcQNNh1XCrcsZSZlbwnwZ73+E031W3ab8LDpXJypm+koqKBlVO1r2s0lpvcEfcqTC8egxkuGHStfptqtfde9uI6CtiJsehG649fNWkva++S/DS19Oxe9ERbK4qIiIiL8yRiUESAEEWIO8EHiCOZfpERZLX5eGBTfF1SbU87nSYfK7hFKd76J7vqu4t6+U8JGeB1M5zZwWuaS0g8QRuIK3LNOW4810r4Ky41WLXjyo3t3skYeRzT+O8cqyvEYJMZjl+MGgV9FZlU0f8AbHb/AG6yPnBba/sFgFp1MWYZgvR4JiHRO6CQ+Sdu4/381OoiLnr2aL9RxmYhsYJJIAA4kncABzr8qgwyN+CRxy0rA+sqnGKiiPIfp1Tx9Rgub/yNxONhe6wWpWVTaWIyO93eV0KTL/xtJ8WUh/226JcSmaePLHQscOfi63T0hazDC2na1sIDWtAaGgWAA3AADgAFyMo5ZZlSlbDCS9xJfLKfKkldvfI88bk/gAByLtLrtaGiwXzmaV0zzI86lERFJVIozOuQzj7xNh7mtksA5rrgOA4G4G5w4cN+7hZWaKD2B4sVsU1TJTP6SM6rHvkyrfqx/n/wqHI+TKjAarwlcGBvg3N3Oubkttut0FaAiqbTsabhdGbGqiaMxuAse7+1mOZcg1WKVc8tM1ml7ri77G1gN4srTJ2FPwWjjirAA9pfexuN7i4b+ortIptia1xcFrT4jLPC2F9rC3gLKL2gZWnzE+A4eGkMa8HU63Ettbd0FNn+Vp8uvnOIBoD2sA0uvwLr33dIVoidE3Pn7U/MZerdW0y+O91nOccj1ONVj5aMMLHBgF3WO5oB3WVHkTA5cApnR14aHGRzvFNxYho4/cVRojYmtdmG6S4jLLAIHWyi3PRSW0DLk2YmQjDw0ljnE6nW4gAWXgyFk+oy/UPkrwwNMRYNLrm5c08LcwKvEQxNL8/ajcRlbT9WFsvjxUJn3KFRmGeN9AGFrY9J1Otv1E8LdK9uz/Lc2XWzDEA0a3NI0uvwBvf8VXIgiaH5+1HYjK6n6sbZfHe6ns84LJj1L4OhALvCNdvNhYXvvUzlDI1Tg1ZHLWBgY0PvZ9zvaWjdbnK0dEdE1zsxSLEZYoDA22U356qN2g5XnzEYPi8NOgPvqdbytNrbugqQ+TKt+rH+f/C2FFB9O15zFX0+Lz08YiZaw/7xWPfJlW/Vj/P/AIVXk3Z8cEkE2JOa6QX0tbfS24sXEkC5tccLC/LyWyI2nY03SfGamZhYbAHgpPaBlybMTIRh4aSxzidTrbiLblzciZOqMAqXSV4YGmJzfFdc3LmnhboKvkUzC0vz9qoZiMrKfq4tl8dVE5/ypPmKSF2HhpDGOB1OtvJBFty+mz7K8+XDOcQDRrDNOl1/J1Xvu6QrJE6JufP2ocRlNN1bTL473XDznhMmN0b4qIAvLmEXNhucCd/Uo/K2Q6rCayGWqazQxxJs+53tI3C3OVpiI6JrnBxSDEZYYXQNtY356iykdoOWpsxNgGHhp0F5Op1uIFrfgvFkLKFRl6eR9eGBro9I0uvv1A8LdCu0QwtL8/ajcRlbT9WFsvjvdcrNGHvxWkmipba3tsLmw4g7yoDBdnlXQ1MEk7Y9LJWPNn77NcCbCy1REfE15uUpsRlp43RMtY8fgiIitXPUvn7L8uYYYmYeGktk1HUbbtJHtK5GRcm1GAVRkrgwN8G5u51zclpG63QVfoqjE0uz9q6DMQlZTmnFsp+OqLK8a2eVddUzyQtj0vle8Xfvs5xIuLcy1RFmSMSaFQo62SkcXR214rk5Vw5+E0cMVXbWwEGxuN7idx+9Zq7ZlWm9mx/n/wALYEUXwteAD2K2nxOane97LXcbnx+q8+HwmnhjbJxaxrT1gAFQedMi1GM1bpaDQWua3i6xBA02tbmAP3rREUnxh4ylU01ZJTSGVm5UvkPB58BhfFiLGjxy9rmuvxABBH3X+9cfN2zl+IzOmwlzbvN3scSPG5XNdY8eJB5b799hoCLBhaW5SrGYjMycztsCd+BWPfJlW/Vj/P8A4Vds+yvPl105xANGsMA0uv5Jde+7pCs0UGU7WHMFfUYvPURmJ9rH/vFERFsLkIiIiIiIiIo/PmASOMdfgDb1dMD4nJPCd8lM/nvvLeY9JuLBERYRjNJHI2KqwbfTVA1M52O+nC/mc03HUOW11ylfZowdmU6iR04th1e8Ca3CmqTuZUt5mPNg7kv0WClJcvTRVXwXTeXVpAHAg7w8H6tt9+QX5lzJ4crrjYr3WE4iJ4ssh8pu/eOP1X9wWgjm8JNirtFNTt8JM/o+jG3nc87gP52WhZCwSSre/EcbZomnaGQw8lPTDeyIDkc7yndfAbwuHgGBszTUNhp/Gw+gku93JVVY4k88cfNwJsN44aktyGLo2968zidcauW480bfX3oiIr1y0RERERERERERERERERERERERERERERERERERERERERERERERERERERERERERERERERERERERERERERERERERERERERERERERERERERERERERF5sSw6PF4ZIa9gfHI0tc08oPs6+RRTdntbDH4CnxVwpwPBtJgYahsX2Tam/Nu1WuPuV8iIvFguDxZfp44MObpjjbpaPaSeUk3JPKSV7UREREREREREREREREREREREREREREREREREREREREREREREREREREREREREREREREREREREREREREREREREREREREREREREREREREREX/2Q=="/>
          <p:cNvSpPr>
            <a:spLocks noChangeAspect="1" noChangeArrowheads="1"/>
          </p:cNvSpPr>
          <p:nvPr/>
        </p:nvSpPr>
        <p:spPr bwMode="auto">
          <a:xfrm>
            <a:off x="155575" y="-876300"/>
            <a:ext cx="792480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 name="Picture 12" descr="http://cdn.freebievectors.com/illustrations/7/c/canadian-tire-logo/preview.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22546" y="4231841"/>
            <a:ext cx="2187341" cy="190293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descr="https://www.kastatic.org/images/ka-simplified-logo-white.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124" name="Picture 4" descr="http://cdn3.openculture.com/wp-content/uploads/2012/12/Khan-Academy-Logo.jpe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8829" y="1330079"/>
            <a:ext cx="20574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ducational games for kid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2699" y="3861048"/>
            <a:ext cx="2589661" cy="213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05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5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06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1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512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12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0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06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06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6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Stay Safe Tips</a:t>
            </a:r>
            <a:br>
              <a:rPr lang="en-CA" dirty="0" smtClean="0"/>
            </a:br>
            <a:r>
              <a:rPr lang="en-CA" dirty="0" smtClean="0"/>
              <a:t>for Social Networking</a:t>
            </a:r>
            <a:endParaRPr lang="en-CA" dirty="0"/>
          </a:p>
        </p:txBody>
      </p:sp>
      <p:sp>
        <p:nvSpPr>
          <p:cNvPr id="3" name="Content Placeholder 2"/>
          <p:cNvSpPr>
            <a:spLocks noGrp="1"/>
          </p:cNvSpPr>
          <p:nvPr>
            <p:ph idx="1"/>
          </p:nvPr>
        </p:nvSpPr>
        <p:spPr/>
        <p:txBody>
          <a:bodyPr>
            <a:normAutofit lnSpcReduction="10000"/>
          </a:bodyPr>
          <a:lstStyle/>
          <a:p>
            <a:r>
              <a:rPr lang="en-CA" dirty="0" smtClean="0"/>
              <a:t>Don’t </a:t>
            </a:r>
            <a:r>
              <a:rPr lang="en-CA" dirty="0"/>
              <a:t>leave a </a:t>
            </a:r>
            <a:r>
              <a:rPr lang="en-CA" dirty="0" smtClean="0"/>
              <a:t>computer when </a:t>
            </a:r>
            <a:r>
              <a:rPr lang="en-CA" dirty="0"/>
              <a:t>still logged in</a:t>
            </a:r>
          </a:p>
          <a:p>
            <a:r>
              <a:rPr lang="en-CA" dirty="0"/>
              <a:t>Always be suspicious of others online</a:t>
            </a:r>
          </a:p>
          <a:p>
            <a:r>
              <a:rPr lang="en-CA" dirty="0"/>
              <a:t>Don’t provide personal information</a:t>
            </a:r>
          </a:p>
          <a:p>
            <a:r>
              <a:rPr lang="en-CA" dirty="0"/>
              <a:t>Never meet without taking someone with you</a:t>
            </a:r>
          </a:p>
          <a:p>
            <a:r>
              <a:rPr lang="en-CA" dirty="0"/>
              <a:t>Only visit sites intended for your age</a:t>
            </a:r>
          </a:p>
          <a:p>
            <a:r>
              <a:rPr lang="en-CA" dirty="0"/>
              <a:t>Check the privacy settings</a:t>
            </a:r>
          </a:p>
          <a:p>
            <a:r>
              <a:rPr lang="en-CA" dirty="0"/>
              <a:t>Don’t interfere with other profiles</a:t>
            </a:r>
          </a:p>
          <a:p>
            <a:r>
              <a:rPr lang="en-CA" dirty="0"/>
              <a:t>Post only items that are in good taste</a:t>
            </a:r>
          </a:p>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12</a:t>
            </a:fld>
            <a:endParaRPr lang="en-CA" dirty="0"/>
          </a:p>
        </p:txBody>
      </p:sp>
      <p:pic>
        <p:nvPicPr>
          <p:cNvPr id="1026" name="Picture 2" descr="http://coastradio.org/images/bbc-news-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2019303" cy="13681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Yogi\COMICS\Computers_in_Society\Close_to_Home_2009_09_1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4624"/>
            <a:ext cx="3672408" cy="51291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12" y="4149080"/>
            <a:ext cx="9244840" cy="2062103"/>
          </a:xfrm>
          <a:prstGeom prst="rect">
            <a:avLst/>
          </a:prstGeom>
          <a:solidFill>
            <a:schemeClr val="bg1"/>
          </a:solidFill>
          <a:ln w="50800">
            <a:solidFill>
              <a:schemeClr val="accent1"/>
            </a:solidFill>
          </a:ln>
        </p:spPr>
        <p:txBody>
          <a:bodyPr wrap="none" rtlCol="0">
            <a:spAutoFit/>
          </a:bodyPr>
          <a:lstStyle>
            <a:defPPr>
              <a:defRPr lang="en-US"/>
            </a:defPPr>
            <a:lvl1pPr algn="ctr">
              <a:defRPr sz="3200">
                <a:latin typeface="Comic Sans MS" pitchFamily="66" charset="0"/>
              </a:defRPr>
            </a:lvl1pPr>
          </a:lstStyle>
          <a:p>
            <a:r>
              <a:rPr lang="en-CA" dirty="0" smtClean="0"/>
              <a:t>“We were ready to hire you until we saw</a:t>
            </a:r>
            <a:br>
              <a:rPr lang="en-CA" dirty="0" smtClean="0"/>
            </a:br>
            <a:r>
              <a:rPr lang="en-CA" dirty="0" smtClean="0"/>
              <a:t>the photo of you on Facebook sliding</a:t>
            </a:r>
            <a:br>
              <a:rPr lang="en-CA" dirty="0" smtClean="0"/>
            </a:br>
            <a:r>
              <a:rPr lang="en-CA" dirty="0" smtClean="0"/>
              <a:t>on the ice at Rockefeller Center</a:t>
            </a:r>
            <a:br>
              <a:rPr lang="en-CA" dirty="0" smtClean="0"/>
            </a:br>
            <a:r>
              <a:rPr lang="en-CA" dirty="0" smtClean="0"/>
              <a:t>wearing only bowling shoes and a Viking helmet”</a:t>
            </a:r>
            <a:endParaRPr lang="en-CA" dirty="0"/>
          </a:p>
        </p:txBody>
      </p:sp>
      <p:pic>
        <p:nvPicPr>
          <p:cNvPr id="3075" name="Picture 3" descr="C:\Users\Yogi.CORVELLE\AppData\Local\Microsoft\Windows\Temporary Internet Files\Content.IE5\L1LDRYXZ\MC900434689[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43808" y="2281992"/>
            <a:ext cx="3013638" cy="2803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7166" y="2555548"/>
            <a:ext cx="2062168" cy="769441"/>
          </a:xfrm>
          <a:prstGeom prst="rect">
            <a:avLst/>
          </a:prstGeom>
          <a:noFill/>
        </p:spPr>
        <p:txBody>
          <a:bodyPr wrap="none" rtlCol="0">
            <a:spAutoFit/>
          </a:bodyPr>
          <a:lstStyle/>
          <a:p>
            <a:r>
              <a:rPr lang="en-CA" sz="4400" b="1" i="1" dirty="0" smtClean="0"/>
              <a:t>Internet</a:t>
            </a:r>
            <a:endParaRPr lang="en-CA" sz="4400" b="1" i="1" dirty="0"/>
          </a:p>
        </p:txBody>
      </p:sp>
      <p:pic>
        <p:nvPicPr>
          <p:cNvPr id="3077" name="Picture 5" descr="Imag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675" y="1916832"/>
            <a:ext cx="36766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13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0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1000"/>
                                  </p:stCondLst>
                                  <p:childTnLst>
                                    <p:set>
                                      <p:cBhvr>
                                        <p:cTn id="59" dur="1" fill="hold">
                                          <p:stCondLst>
                                            <p:cond delay="0"/>
                                          </p:stCondLst>
                                        </p:cTn>
                                        <p:tgtEl>
                                          <p:spTgt spid="307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3075"/>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6"/>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077"/>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307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animBg="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sp>
        <p:nvSpPr>
          <p:cNvPr id="6" name="Text Placeholder 5"/>
          <p:cNvSpPr>
            <a:spLocks noGrp="1"/>
          </p:cNvSpPr>
          <p:nvPr>
            <p:ph type="body" idx="1"/>
          </p:nvPr>
        </p:nvSpPr>
        <p:spPr/>
        <p:txBody>
          <a:bodyPr/>
          <a:lstStyle/>
          <a:p>
            <a:r>
              <a:rPr lang="en-CA" dirty="0"/>
              <a:t>Parents can receive inspiration in teaching their </a:t>
            </a:r>
            <a:r>
              <a:rPr lang="en-CA" dirty="0" smtClean="0"/>
              <a:t>children</a:t>
            </a:r>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13</a:t>
            </a:fld>
            <a:endParaRPr lang="en-CA" dirty="0"/>
          </a:p>
        </p:txBody>
      </p:sp>
      <p:pic>
        <p:nvPicPr>
          <p:cNvPr id="1026" name="Picture 2" descr="https://www.lds.org/bc/content/ldsorg/church/news/07/26/family-laughing-580-572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38" y="2204864"/>
            <a:ext cx="7623486" cy="349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94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CA" dirty="0" smtClean="0"/>
              <a:t>How do we teach</a:t>
            </a:r>
            <a:r>
              <a:rPr lang="en-CA" dirty="0"/>
              <a:t>?</a:t>
            </a:r>
            <a:br>
              <a:rPr lang="en-CA" dirty="0"/>
            </a:br>
            <a:r>
              <a:rPr lang="en-CA" dirty="0"/>
              <a:t>Teaching in the Savior’s Way</a:t>
            </a:r>
          </a:p>
        </p:txBody>
      </p:sp>
      <p:sp>
        <p:nvSpPr>
          <p:cNvPr id="6" name="Content Placeholder 5"/>
          <p:cNvSpPr>
            <a:spLocks noGrp="1"/>
          </p:cNvSpPr>
          <p:nvPr>
            <p:ph idx="1"/>
          </p:nvPr>
        </p:nvSpPr>
        <p:spPr>
          <a:xfrm>
            <a:off x="457200" y="1600200"/>
            <a:ext cx="8450882" cy="4525963"/>
          </a:xfrm>
        </p:spPr>
        <p:txBody>
          <a:bodyPr>
            <a:noAutofit/>
          </a:bodyPr>
          <a:lstStyle/>
          <a:p>
            <a:pPr marL="0" indent="0">
              <a:buNone/>
            </a:pPr>
            <a:r>
              <a:rPr lang="en-CA" sz="2600" dirty="0"/>
              <a:t>He loved them</a:t>
            </a:r>
          </a:p>
          <a:p>
            <a:pPr marL="0" indent="0">
              <a:buNone/>
            </a:pPr>
            <a:r>
              <a:rPr lang="en-CA" sz="2600" dirty="0"/>
              <a:t>He knew who they were</a:t>
            </a:r>
          </a:p>
          <a:p>
            <a:pPr marL="0" indent="0">
              <a:buNone/>
            </a:pPr>
            <a:r>
              <a:rPr lang="en-CA" sz="2600" dirty="0"/>
              <a:t>He prepared Himself</a:t>
            </a:r>
          </a:p>
          <a:p>
            <a:pPr marL="0" indent="0">
              <a:buNone/>
            </a:pPr>
            <a:r>
              <a:rPr lang="en-CA" sz="2600" dirty="0"/>
              <a:t>He shared simple stories, parables, and real-life </a:t>
            </a:r>
            <a:r>
              <a:rPr lang="en-CA" sz="2600" dirty="0" smtClean="0"/>
              <a:t>examples</a:t>
            </a:r>
          </a:p>
          <a:p>
            <a:pPr marL="0" indent="0">
              <a:buNone/>
            </a:pPr>
            <a:r>
              <a:rPr lang="en-CA" sz="2600" dirty="0" smtClean="0"/>
              <a:t>He </a:t>
            </a:r>
            <a:r>
              <a:rPr lang="en-CA" sz="2600" dirty="0"/>
              <a:t>used the </a:t>
            </a:r>
            <a:r>
              <a:rPr lang="en-CA" sz="2600" dirty="0" smtClean="0"/>
              <a:t>scriptures</a:t>
            </a:r>
            <a:endParaRPr lang="en-CA" sz="2600" dirty="0"/>
          </a:p>
          <a:p>
            <a:pPr marL="0" indent="0">
              <a:buNone/>
            </a:pPr>
            <a:r>
              <a:rPr lang="en-CA" sz="2600" dirty="0"/>
              <a:t>He asked questions</a:t>
            </a:r>
          </a:p>
          <a:p>
            <a:pPr marL="0" indent="0">
              <a:buNone/>
            </a:pPr>
            <a:r>
              <a:rPr lang="en-CA" sz="2600" dirty="0"/>
              <a:t>He invited them to testify</a:t>
            </a:r>
          </a:p>
          <a:p>
            <a:pPr marL="0" indent="0">
              <a:buNone/>
            </a:pPr>
            <a:r>
              <a:rPr lang="en-CA" sz="2600" dirty="0"/>
              <a:t>He trusted them</a:t>
            </a:r>
          </a:p>
          <a:p>
            <a:pPr marL="0" indent="0">
              <a:buNone/>
            </a:pPr>
            <a:r>
              <a:rPr lang="en-CA" sz="2600" dirty="0"/>
              <a:t>He invited them to act in faith</a:t>
            </a:r>
          </a:p>
          <a:p>
            <a:pPr marL="0" indent="0">
              <a:buNone/>
            </a:pPr>
            <a:r>
              <a:rPr lang="en-CA" sz="2600" dirty="0"/>
              <a:t>He was their example and mentor</a:t>
            </a:r>
          </a:p>
          <a:p>
            <a:pPr marL="0" indent="0">
              <a:buNone/>
            </a:pPr>
            <a:endParaRPr lang="en-CA" sz="2600"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14</a:t>
            </a:fld>
            <a:endParaRPr lang="en-CA" dirty="0"/>
          </a:p>
        </p:txBody>
      </p:sp>
      <p:sp>
        <p:nvSpPr>
          <p:cNvPr id="7" name="TextBox 6"/>
          <p:cNvSpPr txBox="1"/>
          <p:nvPr/>
        </p:nvSpPr>
        <p:spPr>
          <a:xfrm>
            <a:off x="5796136" y="3672314"/>
            <a:ext cx="3111946" cy="2492990"/>
          </a:xfrm>
          <a:prstGeom prst="rect">
            <a:avLst/>
          </a:prstGeom>
          <a:noFill/>
          <a:ln w="50800">
            <a:solidFill>
              <a:schemeClr val="accent1"/>
            </a:solidFill>
          </a:ln>
        </p:spPr>
        <p:txBody>
          <a:bodyPr wrap="square" rtlCol="0">
            <a:spAutoFit/>
          </a:bodyPr>
          <a:lstStyle/>
          <a:p>
            <a:r>
              <a:rPr lang="en-CA" sz="2800" dirty="0">
                <a:solidFill>
                  <a:schemeClr val="bg1"/>
                </a:solidFill>
              </a:rPr>
              <a:t> </a:t>
            </a:r>
            <a:r>
              <a:rPr lang="en-CA" sz="2800" dirty="0" smtClean="0">
                <a:solidFill>
                  <a:schemeClr val="bg1"/>
                </a:solidFill>
              </a:rPr>
              <a:t>Come, Follow </a:t>
            </a:r>
            <a:r>
              <a:rPr lang="en-CA" sz="2800" dirty="0">
                <a:solidFill>
                  <a:schemeClr val="bg1"/>
                </a:solidFill>
              </a:rPr>
              <a:t>Me Learning Resources for </a:t>
            </a:r>
            <a:r>
              <a:rPr lang="en-CA" sz="2800" dirty="0" smtClean="0">
                <a:solidFill>
                  <a:schemeClr val="bg1"/>
                </a:solidFill>
              </a:rPr>
              <a:t>Youth:</a:t>
            </a:r>
            <a:endParaRPr lang="en-CA" sz="2800" dirty="0">
              <a:solidFill>
                <a:schemeClr val="bg1"/>
              </a:solidFill>
            </a:endParaRPr>
          </a:p>
          <a:p>
            <a:pPr marL="0" lvl="1"/>
            <a:r>
              <a:rPr lang="en-CA" sz="2400" dirty="0">
                <a:solidFill>
                  <a:schemeClr val="bg1"/>
                </a:solidFill>
                <a:hlinkClick r:id="rId3"/>
              </a:rPr>
              <a:t>https://</a:t>
            </a:r>
            <a:r>
              <a:rPr lang="en-CA" sz="2400" dirty="0" smtClean="0">
                <a:solidFill>
                  <a:schemeClr val="bg1"/>
                </a:solidFill>
                <a:hlinkClick r:id="rId3"/>
              </a:rPr>
              <a:t>www.lds.org/youth/learn/guidebook/teaching?lang=eng</a:t>
            </a:r>
            <a:endParaRPr lang="en-CA" sz="2400" dirty="0">
              <a:solidFill>
                <a:schemeClr val="bg1"/>
              </a:solidFill>
            </a:endParaRPr>
          </a:p>
        </p:txBody>
      </p:sp>
      <p:pic>
        <p:nvPicPr>
          <p:cNvPr id="8" name="Picture 2" descr="Jesus Te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16632"/>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12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Watch Your Step</a:t>
            </a:r>
            <a:br>
              <a:rPr lang="en-CA" dirty="0"/>
            </a:br>
            <a:endParaRPr lang="en-CA" dirty="0"/>
          </a:p>
        </p:txBody>
      </p:sp>
      <p:pic>
        <p:nvPicPr>
          <p:cNvPr id="5" name="2011-07-013-watch-your-step-360p-eng.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549275" y="1600200"/>
            <a:ext cx="8045450" cy="4525963"/>
          </a:xfrm>
        </p:spPr>
      </p:pic>
      <p:sp>
        <p:nvSpPr>
          <p:cNvPr id="4" name="Slide Number Placeholder 3"/>
          <p:cNvSpPr>
            <a:spLocks noGrp="1"/>
          </p:cNvSpPr>
          <p:nvPr>
            <p:ph type="sldNum" sz="quarter" idx="12"/>
          </p:nvPr>
        </p:nvSpPr>
        <p:spPr/>
        <p:txBody>
          <a:bodyPr/>
          <a:lstStyle/>
          <a:p>
            <a:fld id="{A82C91AC-F8C4-471A-9F19-C2EA8576DF20}" type="slidenum">
              <a:rPr lang="en-CA" smtClean="0"/>
              <a:pPr/>
              <a:t>15</a:t>
            </a:fld>
            <a:endParaRPr lang="en-CA" dirty="0"/>
          </a:p>
        </p:txBody>
      </p:sp>
    </p:spTree>
    <p:extLst>
      <p:ext uri="{BB962C8B-B14F-4D97-AF65-F5344CB8AC3E}">
        <p14:creationId xmlns:p14="http://schemas.microsoft.com/office/powerpoint/2010/main" val="3717323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Assessment</a:t>
            </a:r>
            <a:br>
              <a:rPr lang="en-CA" dirty="0" smtClean="0"/>
            </a:br>
            <a:r>
              <a:rPr lang="en-CA" dirty="0" smtClean="0"/>
              <a:t>Surveys</a:t>
            </a:r>
            <a:endParaRPr lang="en-CA" dirty="0"/>
          </a:p>
        </p:txBody>
      </p:sp>
      <p:sp>
        <p:nvSpPr>
          <p:cNvPr id="3" name="Content Placeholder 2"/>
          <p:cNvSpPr>
            <a:spLocks noGrp="1"/>
          </p:cNvSpPr>
          <p:nvPr>
            <p:ph idx="1"/>
          </p:nvPr>
        </p:nvSpPr>
        <p:spPr/>
        <p:txBody>
          <a:bodyPr/>
          <a:lstStyle/>
          <a:p>
            <a:r>
              <a:rPr lang="en-CA" dirty="0"/>
              <a:t>Parent Media and Technology Survey</a:t>
            </a:r>
          </a:p>
          <a:p>
            <a:r>
              <a:rPr lang="en-CA" dirty="0" smtClean="0"/>
              <a:t>Student Media and Technology Survey</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16</a:t>
            </a:fld>
            <a:endParaRPr lang="en-CA" dirty="0"/>
          </a:p>
        </p:txBody>
      </p:sp>
      <p:pic>
        <p:nvPicPr>
          <p:cNvPr id="5" name="Picture 2" descr="Common Sense Medi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21" y="260648"/>
            <a:ext cx="2613619" cy="720080"/>
          </a:xfrm>
          <a:prstGeom prst="rect">
            <a:avLst/>
          </a:prstGeom>
          <a:solidFill>
            <a:schemeClr val="bg1"/>
          </a:solidFill>
        </p:spPr>
      </p:pic>
      <p:sp>
        <p:nvSpPr>
          <p:cNvPr id="7" name="TextBox 6"/>
          <p:cNvSpPr txBox="1"/>
          <p:nvPr/>
        </p:nvSpPr>
        <p:spPr>
          <a:xfrm>
            <a:off x="2659197" y="4941168"/>
            <a:ext cx="3785011" cy="707886"/>
          </a:xfrm>
          <a:prstGeom prst="rect">
            <a:avLst/>
          </a:prstGeom>
          <a:noFill/>
          <a:ln w="25400">
            <a:solidFill>
              <a:srgbClr val="0070C0"/>
            </a:solidFill>
          </a:ln>
          <a:effectLst>
            <a:outerShdw blurRad="50800" dist="38100" algn="l" rotWithShape="0">
              <a:srgbClr val="0070C0">
                <a:alpha val="40000"/>
              </a:srgbClr>
            </a:outerShdw>
          </a:effectLst>
        </p:spPr>
        <p:txBody>
          <a:bodyPr wrap="none" rtlCol="0">
            <a:spAutoFit/>
          </a:bodyPr>
          <a:lstStyle/>
          <a:p>
            <a:r>
              <a:rPr lang="en-CA" sz="4000" dirty="0" smtClean="0">
                <a:solidFill>
                  <a:schemeClr val="bg1"/>
                </a:solidFill>
              </a:rPr>
              <a:t>Discuss handouts</a:t>
            </a:r>
            <a:endParaRPr lang="en-CA" sz="4000" dirty="0">
              <a:solidFill>
                <a:schemeClr val="bg1"/>
              </a:solidFill>
            </a:endParaRPr>
          </a:p>
        </p:txBody>
      </p:sp>
    </p:spTree>
    <p:extLst>
      <p:ext uri="{BB962C8B-B14F-4D97-AF65-F5344CB8AC3E}">
        <p14:creationId xmlns:p14="http://schemas.microsoft.com/office/powerpoint/2010/main" val="79430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Educate Your Family</a:t>
            </a:r>
            <a:br>
              <a:rPr lang="en-CA" dirty="0"/>
            </a:br>
            <a:endParaRPr lang="en-CA" dirty="0"/>
          </a:p>
        </p:txBody>
      </p:sp>
      <p:sp>
        <p:nvSpPr>
          <p:cNvPr id="3" name="Content Placeholder 2"/>
          <p:cNvSpPr>
            <a:spLocks noGrp="1"/>
          </p:cNvSpPr>
          <p:nvPr>
            <p:ph idx="1"/>
          </p:nvPr>
        </p:nvSpPr>
        <p:spPr/>
        <p:txBody>
          <a:bodyPr>
            <a:normAutofit/>
          </a:bodyPr>
          <a:lstStyle/>
          <a:p>
            <a:r>
              <a:rPr lang="en-CA" dirty="0"/>
              <a:t>Host a Family Engagement Night</a:t>
            </a:r>
          </a:p>
          <a:p>
            <a:r>
              <a:rPr lang="en-CA" dirty="0" smtClean="0"/>
              <a:t>Share </a:t>
            </a:r>
            <a:r>
              <a:rPr lang="en-CA" dirty="0"/>
              <a:t>Advice Videos</a:t>
            </a:r>
          </a:p>
          <a:p>
            <a:r>
              <a:rPr lang="en-CA" dirty="0" smtClean="0"/>
              <a:t>Distribute </a:t>
            </a:r>
            <a:r>
              <a:rPr lang="en-CA" dirty="0"/>
              <a:t>Family Tip Sheets</a:t>
            </a:r>
          </a:p>
          <a:p>
            <a:r>
              <a:rPr lang="en-CA" dirty="0" smtClean="0"/>
              <a:t>Share </a:t>
            </a:r>
            <a:r>
              <a:rPr lang="en-CA" dirty="0"/>
              <a:t>Family Resources</a:t>
            </a:r>
          </a:p>
          <a:p>
            <a:r>
              <a:rPr lang="en-CA" dirty="0" smtClean="0"/>
              <a:t>Keep </a:t>
            </a:r>
            <a:r>
              <a:rPr lang="en-CA" dirty="0"/>
              <a:t>Families In-the-Know</a:t>
            </a:r>
          </a:p>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17</a:t>
            </a:fld>
            <a:endParaRPr lang="en-CA" dirty="0"/>
          </a:p>
        </p:txBody>
      </p:sp>
      <p:pic>
        <p:nvPicPr>
          <p:cNvPr id="1026" name="Picture 2" descr="Common Sense Medi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21" y="260648"/>
            <a:ext cx="2613619" cy="720080"/>
          </a:xfrm>
          <a:prstGeom prst="rect">
            <a:avLst/>
          </a:prstGeom>
          <a:solidFill>
            <a:schemeClr val="bg1"/>
          </a:solidFill>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204864"/>
            <a:ext cx="27908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9667" y="3299651"/>
            <a:ext cx="5752653" cy="293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Parenting, media, and everything in betw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4725144"/>
            <a:ext cx="8520881" cy="12049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3992193"/>
            <a:ext cx="8023158" cy="178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6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sp>
        <p:nvSpPr>
          <p:cNvPr id="6" name="Text Placeholder 5"/>
          <p:cNvSpPr>
            <a:spLocks noGrp="1"/>
          </p:cNvSpPr>
          <p:nvPr>
            <p:ph type="body" idx="1"/>
          </p:nvPr>
        </p:nvSpPr>
        <p:spPr/>
        <p:txBody>
          <a:bodyPr/>
          <a:lstStyle/>
          <a:p>
            <a:r>
              <a:rPr lang="en-CA" dirty="0"/>
              <a:t>Parents teach through example and </a:t>
            </a:r>
            <a:r>
              <a:rPr lang="en-CA" dirty="0" smtClean="0"/>
              <a:t>instruction</a:t>
            </a:r>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18</a:t>
            </a:fld>
            <a:endParaRPr lang="en-CA" dirty="0"/>
          </a:p>
        </p:txBody>
      </p:sp>
      <p:pic>
        <p:nvPicPr>
          <p:cNvPr id="3076" name="Picture 4" descr="http://familyfocusblog.com/wp-content/uploads/2012/1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128278"/>
            <a:ext cx="4862189" cy="32449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blog.advanceautoparts.com/wp-content/uploads/2013/06/father_son_work_under_hoo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3528" y="2108944"/>
            <a:ext cx="4248472" cy="326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0-#ppt_w/2"/>
                                          </p:val>
                                        </p:tav>
                                        <p:tav tm="100000">
                                          <p:val>
                                            <p:strVal val="#ppt_x"/>
                                          </p:val>
                                        </p:tav>
                                      </p:tavLst>
                                    </p:anim>
                                    <p:anim calcmode="lin" valueType="num">
                                      <p:cBhvr additive="base">
                                        <p:cTn id="8" dur="500" fill="hold"/>
                                        <p:tgtEl>
                                          <p:spTgt spid="307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1+#ppt_w/2"/>
                                          </p:val>
                                        </p:tav>
                                        <p:tav tm="100000">
                                          <p:val>
                                            <p:strVal val="#ppt_x"/>
                                          </p:val>
                                        </p:tav>
                                      </p:tavLst>
                                    </p:anim>
                                    <p:anim calcmode="lin" valueType="num">
                                      <p:cBhvr additive="base">
                                        <p:cTn id="12"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19</a:t>
            </a:fld>
            <a:endParaRPr lang="en-CA" dirty="0"/>
          </a:p>
        </p:txBody>
      </p:sp>
      <p:pic>
        <p:nvPicPr>
          <p:cNvPr id="2050" name="Picture 2" descr="C:\Data_Tablet_r830\Ayogiper\church\Stake_Sunday_School\Internet_and_Media\Fifth_Sunday_Summary_Version\Family_Circus_2013_07_2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1" y="-27384"/>
            <a:ext cx="9120709" cy="44843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9989" y="4679265"/>
            <a:ext cx="8632491" cy="2062103"/>
          </a:xfrm>
          <a:prstGeom prst="rect">
            <a:avLst/>
          </a:prstGeom>
          <a:solidFill>
            <a:schemeClr val="bg1"/>
          </a:solidFill>
          <a:ln w="50800">
            <a:solidFill>
              <a:schemeClr val="accent1"/>
            </a:solidFill>
          </a:ln>
        </p:spPr>
        <p:txBody>
          <a:bodyPr wrap="none" rtlCol="0">
            <a:spAutoFit/>
          </a:bodyPr>
          <a:lstStyle>
            <a:defPPr>
              <a:defRPr lang="en-US"/>
            </a:defPPr>
            <a:lvl1pPr algn="ctr">
              <a:defRPr sz="3200">
                <a:latin typeface="Comic Sans MS" pitchFamily="66" charset="0"/>
              </a:defRPr>
            </a:lvl1pPr>
          </a:lstStyle>
          <a:p>
            <a:r>
              <a:rPr lang="en-CA" dirty="0" smtClean="0"/>
              <a:t>“I can’t go to bed.</a:t>
            </a:r>
          </a:p>
          <a:p>
            <a:r>
              <a:rPr lang="en-CA" dirty="0" smtClean="0"/>
              <a:t>I told all the guys that when school was out,</a:t>
            </a:r>
          </a:p>
          <a:p>
            <a:r>
              <a:rPr lang="en-CA" dirty="0"/>
              <a:t>y</a:t>
            </a:r>
            <a:r>
              <a:rPr lang="en-CA" dirty="0" smtClean="0"/>
              <a:t>ou’d let me stay up</a:t>
            </a:r>
            <a:br>
              <a:rPr lang="en-CA" dirty="0" smtClean="0"/>
            </a:br>
            <a:r>
              <a:rPr lang="en-CA" dirty="0" smtClean="0"/>
              <a:t>and watch David Letterman!”</a:t>
            </a:r>
            <a:endParaRPr lang="en-CA" dirty="0"/>
          </a:p>
        </p:txBody>
      </p:sp>
    </p:spTree>
    <p:extLst>
      <p:ext uri="{BB962C8B-B14F-4D97-AF65-F5344CB8AC3E}">
        <p14:creationId xmlns:p14="http://schemas.microsoft.com/office/powerpoint/2010/main" val="6856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Lesson 3 Review</a:t>
            </a:r>
            <a:br>
              <a:rPr lang="en-CA" dirty="0"/>
            </a:br>
            <a:r>
              <a:rPr lang="en-CA" sz="4000" dirty="0"/>
              <a:t>Internet and Media Safety for </a:t>
            </a:r>
            <a:r>
              <a:rPr lang="en-CA" sz="4000" dirty="0" smtClean="0"/>
              <a:t>Families</a:t>
            </a:r>
            <a:endParaRPr lang="en-CA" dirty="0"/>
          </a:p>
        </p:txBody>
      </p:sp>
      <p:sp>
        <p:nvSpPr>
          <p:cNvPr id="3" name="Content Placeholder 2"/>
          <p:cNvSpPr>
            <a:spLocks noGrp="1"/>
          </p:cNvSpPr>
          <p:nvPr>
            <p:ph idx="1"/>
          </p:nvPr>
        </p:nvSpPr>
        <p:spPr/>
        <p:txBody>
          <a:bodyPr/>
          <a:lstStyle/>
          <a:p>
            <a:r>
              <a:rPr lang="en-CA" dirty="0" smtClean="0"/>
              <a:t>Plan and hold a parent-child interview</a:t>
            </a:r>
          </a:p>
          <a:p>
            <a:r>
              <a:rPr lang="en-CA" dirty="0" smtClean="0"/>
              <a:t>Confirm that you have the typical home network configuration described</a:t>
            </a:r>
          </a:p>
          <a:p>
            <a:r>
              <a:rPr lang="en-CA" dirty="0" smtClean="0"/>
              <a:t>Evaluate Internet filtering alternatives</a:t>
            </a:r>
          </a:p>
          <a:p>
            <a:r>
              <a:rPr lang="en-CA" dirty="0" smtClean="0"/>
              <a:t>Read </a:t>
            </a:r>
            <a:r>
              <a:rPr lang="en-CA" dirty="0" err="1" smtClean="0"/>
              <a:t>LDSTech</a:t>
            </a:r>
            <a:r>
              <a:rPr lang="en-CA" dirty="0" smtClean="0"/>
              <a:t> Internet </a:t>
            </a:r>
            <a:r>
              <a:rPr lang="en-CA" dirty="0"/>
              <a:t>and Family </a:t>
            </a:r>
            <a:r>
              <a:rPr lang="en-CA" dirty="0" smtClean="0"/>
              <a:t>Safety</a:t>
            </a:r>
            <a:br>
              <a:rPr lang="en-CA" dirty="0" smtClean="0"/>
            </a:br>
            <a:r>
              <a:rPr lang="en-CA" dirty="0" smtClean="0"/>
              <a:t>web pages</a:t>
            </a:r>
          </a:p>
          <a:p>
            <a:endParaRPr lang="en-CA" dirty="0" smtClean="0"/>
          </a:p>
          <a:p>
            <a:endParaRPr lang="en-CA" dirty="0"/>
          </a:p>
        </p:txBody>
      </p:sp>
      <p:sp>
        <p:nvSpPr>
          <p:cNvPr id="4" name="Slide Number Placeholder 3"/>
          <p:cNvSpPr>
            <a:spLocks noGrp="1"/>
          </p:cNvSpPr>
          <p:nvPr>
            <p:ph type="sldNum" sz="quarter" idx="12"/>
          </p:nvPr>
        </p:nvSpPr>
        <p:spPr>
          <a:xfrm>
            <a:off x="7010432" y="6356350"/>
            <a:ext cx="2133600" cy="365125"/>
          </a:xfrm>
        </p:spPr>
        <p:txBody>
          <a:bodyPr/>
          <a:lstStyle/>
          <a:p>
            <a:fld id="{A82C91AC-F8C4-471A-9F19-C2EA8576DF20}" type="slidenum">
              <a:rPr lang="en-CA" smtClean="0"/>
              <a:pPr/>
              <a:t>2</a:t>
            </a:fld>
            <a:endParaRPr lang="en-CA" dirty="0"/>
          </a:p>
        </p:txBody>
      </p:sp>
      <p:pic>
        <p:nvPicPr>
          <p:cNvPr id="1028" name="Picture 4" descr="http://www.mysahana.org/wp-content/uploads/2011/08/teen-talking-to-par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089" y="2276872"/>
            <a:ext cx="25431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truecafe.net/doc/img/wifi_setup_rout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88024" y="3429000"/>
            <a:ext cx="3600400" cy="23982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ocked websit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359274" y="3916017"/>
            <a:ext cx="2857500" cy="21708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DSTech Logo">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601411" y="4628115"/>
            <a:ext cx="3126784" cy="878163"/>
          </a:xfrm>
          <a:prstGeom prst="rect">
            <a:avLst/>
          </a:prstGeom>
          <a:solidFill>
            <a:schemeClr val="bg1"/>
          </a:solidFill>
        </p:spPr>
      </p:pic>
      <p:pic>
        <p:nvPicPr>
          <p:cNvPr id="1026" name="Picture 2" descr="Parent-Child Communic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5283" y="2276871"/>
            <a:ext cx="3062701"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Checking Browser </a:t>
            </a:r>
            <a:r>
              <a:rPr lang="en-CA" dirty="0" smtClean="0"/>
              <a:t>History</a:t>
            </a:r>
            <a:br>
              <a:rPr lang="en-CA" dirty="0" smtClean="0"/>
            </a:br>
            <a:r>
              <a:rPr lang="en-CA" dirty="0" smtClean="0"/>
              <a:t>Tips </a:t>
            </a:r>
            <a:r>
              <a:rPr lang="en-CA" dirty="0"/>
              <a:t>for </a:t>
            </a:r>
            <a:r>
              <a:rPr lang="en-CA" dirty="0" smtClean="0"/>
              <a:t>Parents</a:t>
            </a:r>
            <a:endParaRPr lang="en-CA" dirty="0"/>
          </a:p>
        </p:txBody>
      </p:sp>
      <p:pic>
        <p:nvPicPr>
          <p:cNvPr id="5" name="Checking Browser History - Tips for Parents.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1555750" y="1600200"/>
            <a:ext cx="6034088" cy="4525963"/>
          </a:xfrm>
        </p:spPr>
      </p:pic>
      <p:sp>
        <p:nvSpPr>
          <p:cNvPr id="4" name="Slide Number Placeholder 3"/>
          <p:cNvSpPr>
            <a:spLocks noGrp="1"/>
          </p:cNvSpPr>
          <p:nvPr>
            <p:ph type="sldNum" sz="quarter" idx="12"/>
          </p:nvPr>
        </p:nvSpPr>
        <p:spPr/>
        <p:txBody>
          <a:bodyPr/>
          <a:lstStyle/>
          <a:p>
            <a:fld id="{A82C91AC-F8C4-471A-9F19-C2EA8576DF20}" type="slidenum">
              <a:rPr lang="en-CA" smtClean="0"/>
              <a:pPr/>
              <a:t>20</a:t>
            </a:fld>
            <a:endParaRPr lang="en-CA" dirty="0"/>
          </a:p>
        </p:txBody>
      </p:sp>
    </p:spTree>
    <p:extLst>
      <p:ext uri="{BB962C8B-B14F-4D97-AF65-F5344CB8AC3E}">
        <p14:creationId xmlns:p14="http://schemas.microsoft.com/office/powerpoint/2010/main" val="2822064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Conclusions</a:t>
            </a:r>
            <a:br>
              <a:rPr lang="en-CA" dirty="0" smtClean="0"/>
            </a:br>
            <a:endParaRPr lang="en-CA" dirty="0"/>
          </a:p>
        </p:txBody>
      </p:sp>
      <p:sp>
        <p:nvSpPr>
          <p:cNvPr id="3" name="Content Placeholder 2"/>
          <p:cNvSpPr>
            <a:spLocks noGrp="1"/>
          </p:cNvSpPr>
          <p:nvPr>
            <p:ph idx="1"/>
          </p:nvPr>
        </p:nvSpPr>
        <p:spPr/>
        <p:txBody>
          <a:bodyPr>
            <a:normAutofit/>
          </a:bodyPr>
          <a:lstStyle/>
          <a:p>
            <a:r>
              <a:rPr lang="en-CA" dirty="0"/>
              <a:t>The Internet is a wonderful resource</a:t>
            </a:r>
          </a:p>
          <a:p>
            <a:r>
              <a:rPr lang="en-CA" dirty="0"/>
              <a:t>Parents are responsible to teach </a:t>
            </a:r>
            <a:r>
              <a:rPr lang="en-CA" dirty="0" smtClean="0"/>
              <a:t>children</a:t>
            </a:r>
            <a:endParaRPr lang="en-CA" dirty="0"/>
          </a:p>
          <a:p>
            <a:r>
              <a:rPr lang="en-CA" dirty="0" smtClean="0"/>
              <a:t>Media choices influence children</a:t>
            </a:r>
            <a:endParaRPr lang="en-CA" dirty="0"/>
          </a:p>
          <a:p>
            <a:endParaRPr lang="en-CA" dirty="0"/>
          </a:p>
        </p:txBody>
      </p:sp>
      <p:sp>
        <p:nvSpPr>
          <p:cNvPr id="4" name="Slide Number Placeholder 3"/>
          <p:cNvSpPr>
            <a:spLocks noGrp="1"/>
          </p:cNvSpPr>
          <p:nvPr>
            <p:ph type="sldNum" sz="quarter" idx="12"/>
          </p:nvPr>
        </p:nvSpPr>
        <p:spPr>
          <a:xfrm>
            <a:off x="7010432" y="6356350"/>
            <a:ext cx="2133600" cy="365125"/>
          </a:xfrm>
        </p:spPr>
        <p:txBody>
          <a:bodyPr/>
          <a:lstStyle/>
          <a:p>
            <a:fld id="{A82C91AC-F8C4-471A-9F19-C2EA8576DF20}" type="slidenum">
              <a:rPr lang="en-CA" smtClean="0"/>
              <a:pPr/>
              <a:t>21</a:t>
            </a:fld>
            <a:endParaRPr lang="en-CA" dirty="0"/>
          </a:p>
        </p:txBody>
      </p:sp>
      <p:pic>
        <p:nvPicPr>
          <p:cNvPr id="7170" name="Picture 2" descr="eTahoe internet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47" y="3429001"/>
            <a:ext cx="4561893" cy="26067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pressdispensary.co.uk/q991696/images/happy%20family%20at%20lapto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88025" y="3429000"/>
            <a:ext cx="4032447" cy="26067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lobal traffic map 20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027" b="31640"/>
          <a:stretch/>
        </p:blipFill>
        <p:spPr bwMode="auto">
          <a:xfrm>
            <a:off x="0" y="2235200"/>
            <a:ext cx="9132416" cy="3835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ormontempleboston.com/files/2011/03/mormon-families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2924944"/>
            <a:ext cx="3932339" cy="3145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2" presetClass="entr" presetSubtype="8"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anim calcmode="lin" valueType="num">
                                      <p:cBhvr additive="base">
                                        <p:cTn id="25" dur="500" fill="hold"/>
                                        <p:tgtEl>
                                          <p:spTgt spid="7170"/>
                                        </p:tgtEl>
                                        <p:attrNameLst>
                                          <p:attrName>ppt_x</p:attrName>
                                        </p:attrNameLst>
                                      </p:cBhvr>
                                      <p:tavLst>
                                        <p:tav tm="0">
                                          <p:val>
                                            <p:strVal val="0-#ppt_w/2"/>
                                          </p:val>
                                        </p:tav>
                                        <p:tav tm="100000">
                                          <p:val>
                                            <p:strVal val="#ppt_x"/>
                                          </p:val>
                                        </p:tav>
                                      </p:tavLst>
                                    </p:anim>
                                    <p:anim calcmode="lin" valueType="num">
                                      <p:cBhvr additive="base">
                                        <p:cTn id="26" dur="500" fill="hold"/>
                                        <p:tgtEl>
                                          <p:spTgt spid="717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 calcmode="lin" valueType="num">
                                      <p:cBhvr additive="base">
                                        <p:cTn id="29" dur="500" fill="hold"/>
                                        <p:tgtEl>
                                          <p:spTgt spid="7172"/>
                                        </p:tgtEl>
                                        <p:attrNameLst>
                                          <p:attrName>ppt_x</p:attrName>
                                        </p:attrNameLst>
                                      </p:cBhvr>
                                      <p:tavLst>
                                        <p:tav tm="0">
                                          <p:val>
                                            <p:strVal val="1+#ppt_w/2"/>
                                          </p:val>
                                        </p:tav>
                                        <p:tav tm="100000">
                                          <p:val>
                                            <p:strVal val="#ppt_x"/>
                                          </p:val>
                                        </p:tav>
                                      </p:tavLst>
                                    </p:anim>
                                    <p:anim calcmode="lin" valueType="num">
                                      <p:cBhvr additive="base">
                                        <p:cTn id="30"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Suggested Actions</a:t>
            </a:r>
            <a:br>
              <a:rPr lang="en-CA" dirty="0" smtClean="0"/>
            </a:br>
            <a:endParaRPr lang="en-CA" dirty="0"/>
          </a:p>
        </p:txBody>
      </p:sp>
      <p:sp>
        <p:nvSpPr>
          <p:cNvPr id="3" name="Content Placeholder 2"/>
          <p:cNvSpPr>
            <a:spLocks noGrp="1"/>
          </p:cNvSpPr>
          <p:nvPr>
            <p:ph idx="1"/>
          </p:nvPr>
        </p:nvSpPr>
        <p:spPr>
          <a:xfrm>
            <a:off x="457200" y="1600200"/>
            <a:ext cx="6563072" cy="4525963"/>
          </a:xfrm>
        </p:spPr>
        <p:txBody>
          <a:bodyPr/>
          <a:lstStyle/>
          <a:p>
            <a:r>
              <a:rPr lang="en-CA" dirty="0"/>
              <a:t>Review material on teaching </a:t>
            </a:r>
            <a:r>
              <a:rPr lang="en-CA" dirty="0" smtClean="0"/>
              <a:t>youth</a:t>
            </a:r>
            <a:endParaRPr lang="en-CA" dirty="0"/>
          </a:p>
          <a:p>
            <a:r>
              <a:rPr lang="en-CA" dirty="0"/>
              <a:t>Introduce material for teaching children about media choices</a:t>
            </a:r>
          </a:p>
          <a:p>
            <a:r>
              <a:rPr lang="en-CA" dirty="0" smtClean="0"/>
              <a:t>Watch</a:t>
            </a:r>
            <a:r>
              <a:rPr lang="en-CA" dirty="0"/>
              <a:t>: Parents Need Rules, </a:t>
            </a:r>
            <a:r>
              <a:rPr lang="en-CA" dirty="0" smtClean="0"/>
              <a:t>Too</a:t>
            </a:r>
          </a:p>
          <a:p>
            <a:r>
              <a:rPr lang="en-CA" dirty="0"/>
              <a:t>Review children computer user accounts</a:t>
            </a:r>
          </a:p>
          <a:p>
            <a:endParaRPr lang="en-CA" dirty="0"/>
          </a:p>
        </p:txBody>
      </p:sp>
      <p:sp>
        <p:nvSpPr>
          <p:cNvPr id="4" name="Slide Number Placeholder 3"/>
          <p:cNvSpPr>
            <a:spLocks noGrp="1"/>
          </p:cNvSpPr>
          <p:nvPr>
            <p:ph type="sldNum" sz="quarter" idx="12"/>
          </p:nvPr>
        </p:nvSpPr>
        <p:spPr>
          <a:xfrm>
            <a:off x="7010432" y="6356350"/>
            <a:ext cx="2133600" cy="365125"/>
          </a:xfrm>
        </p:spPr>
        <p:txBody>
          <a:bodyPr/>
          <a:lstStyle/>
          <a:p>
            <a:fld id="{A82C91AC-F8C4-471A-9F19-C2EA8576DF20}" type="slidenum">
              <a:rPr lang="en-CA" smtClean="0"/>
              <a:pPr/>
              <a:t>22</a:t>
            </a:fld>
            <a:endParaRPr lang="en-CA" dirty="0"/>
          </a:p>
        </p:txBody>
      </p:sp>
      <p:pic>
        <p:nvPicPr>
          <p:cNvPr id="8194" name="Picture 2" descr="http://knowyourmeme.com/memes/first-day-on-the-internet-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276872"/>
            <a:ext cx="2400300" cy="3600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curity experts debate use of backdoors in coding">
            <a:hlinkClick r:id="rId4"/>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3707904" y="4437112"/>
            <a:ext cx="4176464" cy="168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ommon Sense Medi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4436" y="3501008"/>
            <a:ext cx="4181700" cy="1152103"/>
          </a:xfrm>
          <a:prstGeom prst="rect">
            <a:avLst/>
          </a:prstGeom>
          <a:solidFill>
            <a:schemeClr val="bg1"/>
          </a:solidFill>
        </p:spPr>
      </p:pic>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5100" y="2348880"/>
            <a:ext cx="37338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Discussion</a:t>
            </a:r>
            <a:br>
              <a:rPr lang="en-CA" dirty="0" smtClean="0"/>
            </a:b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23</a:t>
            </a:fld>
            <a:endParaRPr lang="en-CA" dirty="0"/>
          </a:p>
        </p:txBody>
      </p:sp>
      <p:pic>
        <p:nvPicPr>
          <p:cNvPr id="1026" name="Picture 2" descr="C:\Users\Yogi.CORVELLE\AppData\Local\Microsoft\Windows\Temporary Internet Files\Content.IE5\962Z5C82\MC9004414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652" y="1412776"/>
            <a:ext cx="3988812" cy="39888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ablets and phones have replaced the TV as a way of keeping children entertained, yet these devices could be damaging to a child's health potentially leading to technology addic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56" y="3645024"/>
            <a:ext cx="399464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wsj.net/media/kidstablet_E_201202161405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83" y="764704"/>
            <a:ext cx="4002018"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19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CA" dirty="0" smtClean="0"/>
              <a:t>Bibliography - 1</a:t>
            </a:r>
            <a:br>
              <a:rPr lang="en-CA" dirty="0" smtClean="0"/>
            </a:br>
            <a:endParaRPr lang="en-CA" dirty="0"/>
          </a:p>
        </p:txBody>
      </p:sp>
      <p:sp>
        <p:nvSpPr>
          <p:cNvPr id="7" name="Content Placeholder 6"/>
          <p:cNvSpPr>
            <a:spLocks noGrp="1"/>
          </p:cNvSpPr>
          <p:nvPr>
            <p:ph idx="1"/>
          </p:nvPr>
        </p:nvSpPr>
        <p:spPr/>
        <p:txBody>
          <a:bodyPr>
            <a:normAutofit/>
          </a:bodyPr>
          <a:lstStyle/>
          <a:p>
            <a:r>
              <a:rPr lang="en-CA" dirty="0" smtClean="0"/>
              <a:t>Marriage </a:t>
            </a:r>
            <a:r>
              <a:rPr lang="en-CA" dirty="0"/>
              <a:t>and Family Relations </a:t>
            </a:r>
            <a:r>
              <a:rPr lang="en-CA" dirty="0" smtClean="0"/>
              <a:t>- Instructor’s Manual</a:t>
            </a:r>
          </a:p>
          <a:p>
            <a:pPr lvl="1"/>
            <a:r>
              <a:rPr lang="en-CA" dirty="0">
                <a:hlinkClick r:id="rId3"/>
              </a:rPr>
              <a:t>http://</a:t>
            </a:r>
            <a:r>
              <a:rPr lang="en-CA" dirty="0" smtClean="0">
                <a:hlinkClick r:id="rId3"/>
              </a:rPr>
              <a:t>www.lds.org/manual/marriage-and-family-relations-instructors-manual?lang=eng</a:t>
            </a:r>
            <a:endParaRPr lang="en-CA" dirty="0" smtClean="0"/>
          </a:p>
          <a:p>
            <a:r>
              <a:rPr lang="en-CA" dirty="0"/>
              <a:t>Marriage and Family Relations </a:t>
            </a:r>
            <a:r>
              <a:rPr lang="en-CA" dirty="0" smtClean="0"/>
              <a:t>- Participant’s </a:t>
            </a:r>
            <a:r>
              <a:rPr lang="en-CA" dirty="0"/>
              <a:t>Study </a:t>
            </a:r>
            <a:r>
              <a:rPr lang="en-CA" dirty="0" smtClean="0"/>
              <a:t>Guide</a:t>
            </a:r>
          </a:p>
          <a:p>
            <a:pPr lvl="1"/>
            <a:r>
              <a:rPr lang="en-CA" dirty="0">
                <a:hlinkClick r:id="rId4"/>
              </a:rPr>
              <a:t>http://</a:t>
            </a:r>
            <a:r>
              <a:rPr lang="en-CA" dirty="0" smtClean="0">
                <a:hlinkClick r:id="rId4"/>
              </a:rPr>
              <a:t>www.lds.org/manual/marriage-and-family-relations-participants-study-guide?lang=eng</a:t>
            </a:r>
            <a:endParaRPr lang="en-CA" dirty="0" smtClean="0"/>
          </a:p>
          <a:p>
            <a:pPr lvl="1"/>
            <a:endParaRPr lang="en-CA" dirty="0"/>
          </a:p>
        </p:txBody>
      </p:sp>
      <p:sp>
        <p:nvSpPr>
          <p:cNvPr id="5" name="Slide Number Placeholder 4"/>
          <p:cNvSpPr>
            <a:spLocks noGrp="1"/>
          </p:cNvSpPr>
          <p:nvPr>
            <p:ph type="sldNum" sz="quarter" idx="12"/>
          </p:nvPr>
        </p:nvSpPr>
        <p:spPr/>
        <p:txBody>
          <a:bodyPr/>
          <a:lstStyle/>
          <a:p>
            <a:fld id="{A82C91AC-F8C4-471A-9F19-C2EA8576DF20}" type="slidenum">
              <a:rPr lang="en-CA" smtClean="0"/>
              <a:pPr/>
              <a:t>24</a:t>
            </a:fld>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Bibliography - </a:t>
            </a:r>
            <a:r>
              <a:rPr lang="en-CA" dirty="0" smtClean="0"/>
              <a:t>2</a:t>
            </a:r>
            <a:r>
              <a:rPr lang="en-CA" dirty="0"/>
              <a:t/>
            </a:r>
            <a:br>
              <a:rPr lang="en-CA" dirty="0"/>
            </a:br>
            <a:endParaRPr lang="en-CA" dirty="0"/>
          </a:p>
        </p:txBody>
      </p:sp>
      <p:sp>
        <p:nvSpPr>
          <p:cNvPr id="3" name="Content Placeholder 2"/>
          <p:cNvSpPr>
            <a:spLocks noGrp="1"/>
          </p:cNvSpPr>
          <p:nvPr>
            <p:ph idx="1"/>
          </p:nvPr>
        </p:nvSpPr>
        <p:spPr/>
        <p:txBody>
          <a:bodyPr>
            <a:normAutofit fontScale="85000" lnSpcReduction="20000"/>
          </a:bodyPr>
          <a:lstStyle/>
          <a:p>
            <a:r>
              <a:rPr lang="en-CA" dirty="0"/>
              <a:t>Bill Gates on Education and Good </a:t>
            </a:r>
            <a:r>
              <a:rPr lang="en-CA" dirty="0" smtClean="0"/>
              <a:t>Teachers</a:t>
            </a:r>
          </a:p>
          <a:p>
            <a:pPr lvl="1"/>
            <a:r>
              <a:rPr lang="en-CA" dirty="0">
                <a:hlinkClick r:id="rId3"/>
              </a:rPr>
              <a:t>https://</a:t>
            </a:r>
            <a:r>
              <a:rPr lang="en-CA" dirty="0" smtClean="0">
                <a:hlinkClick r:id="rId3"/>
              </a:rPr>
              <a:t>www.youtube.com/watch?v=Q80XpChrYSM</a:t>
            </a:r>
            <a:endParaRPr lang="en-CA" dirty="0"/>
          </a:p>
          <a:p>
            <a:r>
              <a:rPr lang="en-CA" dirty="0" smtClean="0"/>
              <a:t>Computer </a:t>
            </a:r>
            <a:r>
              <a:rPr lang="en-CA" dirty="0"/>
              <a:t>in your child's bedroom disturbs sleep and can lead to memory problems and poor marks in </a:t>
            </a:r>
            <a:r>
              <a:rPr lang="en-CA" dirty="0" smtClean="0"/>
              <a:t>school</a:t>
            </a:r>
          </a:p>
          <a:p>
            <a:pPr lvl="1"/>
            <a:r>
              <a:rPr lang="en-CA" dirty="0" smtClean="0">
                <a:hlinkClick r:id="rId4"/>
              </a:rPr>
              <a:t>http</a:t>
            </a:r>
            <a:r>
              <a:rPr lang="en-CA" dirty="0">
                <a:hlinkClick r:id="rId4"/>
              </a:rPr>
              <a:t>://</a:t>
            </a:r>
            <a:r>
              <a:rPr lang="en-CA" dirty="0" smtClean="0">
                <a:hlinkClick r:id="rId4"/>
              </a:rPr>
              <a:t>www.dailymail.co.uk/health/article-2378417/Computer-childs-bedroom-disturbs-sleep-lead-memory-problems-poor-marks-school.html</a:t>
            </a:r>
            <a:endParaRPr lang="en-CA" dirty="0"/>
          </a:p>
          <a:p>
            <a:r>
              <a:rPr lang="en-CA" dirty="0"/>
              <a:t>The five signs your child is addicted to their iPad - and how to give them a 'digital detox</a:t>
            </a:r>
            <a:r>
              <a:rPr lang="en-CA" dirty="0" smtClean="0"/>
              <a:t>'</a:t>
            </a:r>
            <a:endParaRPr lang="en-CA" dirty="0"/>
          </a:p>
          <a:p>
            <a:pPr lvl="1"/>
            <a:r>
              <a:rPr lang="en-CA" dirty="0" smtClean="0">
                <a:hlinkClick r:id="rId5"/>
              </a:rPr>
              <a:t>http</a:t>
            </a:r>
            <a:r>
              <a:rPr lang="en-CA" dirty="0">
                <a:hlinkClick r:id="rId5"/>
              </a:rPr>
              <a:t>://www.dailymail.co.uk/sciencetech/article-2479109/The-signs-child-addicted-iPad--</a:t>
            </a:r>
            <a:r>
              <a:rPr lang="en-CA" dirty="0" smtClean="0">
                <a:hlinkClick r:id="rId5"/>
              </a:rPr>
              <a:t>digital-detox.html</a:t>
            </a:r>
            <a:endParaRPr lang="en-CA" dirty="0" smtClean="0"/>
          </a:p>
          <a:p>
            <a:pPr lvl="1"/>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25</a:t>
            </a:fld>
            <a:endParaRPr lang="en-CA" dirty="0"/>
          </a:p>
        </p:txBody>
      </p:sp>
    </p:spTree>
    <p:extLst>
      <p:ext uri="{BB962C8B-B14F-4D97-AF65-F5344CB8AC3E}">
        <p14:creationId xmlns:p14="http://schemas.microsoft.com/office/powerpoint/2010/main" val="135974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Bibliography - </a:t>
            </a:r>
            <a:r>
              <a:rPr lang="en-CA" dirty="0" smtClean="0"/>
              <a:t>3</a:t>
            </a:r>
            <a:r>
              <a:rPr lang="en-CA" dirty="0"/>
              <a:t/>
            </a:r>
            <a:br>
              <a:rPr lang="en-CA" dirty="0"/>
            </a:b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Parents </a:t>
            </a:r>
            <a:r>
              <a:rPr lang="en-CA" dirty="0"/>
              <a:t>Need Rules, Too</a:t>
            </a:r>
          </a:p>
          <a:p>
            <a:pPr lvl="1"/>
            <a:r>
              <a:rPr lang="en-CA" dirty="0"/>
              <a:t>Parenting today means teaching kids how to use digital media responsibly. These rules of the road will help pave the way</a:t>
            </a:r>
          </a:p>
          <a:p>
            <a:pPr lvl="1"/>
            <a:r>
              <a:rPr lang="en-CA" dirty="0">
                <a:hlinkClick r:id="rId3"/>
              </a:rPr>
              <a:t>http://</a:t>
            </a:r>
            <a:r>
              <a:rPr lang="en-CA" dirty="0" smtClean="0">
                <a:hlinkClick r:id="rId3"/>
              </a:rPr>
              <a:t>www.commonsensemedia.org/videos/parents-need-rules-too</a:t>
            </a:r>
            <a:endParaRPr lang="en-CA" dirty="0"/>
          </a:p>
          <a:p>
            <a:r>
              <a:rPr lang="en-CA" dirty="0" smtClean="0"/>
              <a:t>TELUS </a:t>
            </a:r>
            <a:r>
              <a:rPr lang="en-CA" dirty="0"/>
              <a:t>WISE®</a:t>
            </a:r>
          </a:p>
          <a:p>
            <a:pPr lvl="1"/>
            <a:r>
              <a:rPr lang="en-CA" dirty="0"/>
              <a:t>Wise Internet and Smartphone </a:t>
            </a:r>
            <a:r>
              <a:rPr lang="en-CA" dirty="0" smtClean="0"/>
              <a:t>Education</a:t>
            </a:r>
          </a:p>
          <a:p>
            <a:pPr lvl="1"/>
            <a:r>
              <a:rPr lang="en-CA" dirty="0">
                <a:hlinkClick r:id="rId4"/>
              </a:rPr>
              <a:t>http://wise.telus.com</a:t>
            </a:r>
            <a:r>
              <a:rPr lang="en-CA" dirty="0" smtClean="0">
                <a:hlinkClick r:id="rId4"/>
              </a:rPr>
              <a:t>/</a:t>
            </a:r>
            <a:endParaRPr lang="en-CA" dirty="0" smtClean="0"/>
          </a:p>
          <a:p>
            <a:r>
              <a:rPr lang="en-CA" dirty="0"/>
              <a:t>12 Principles of Child Development and Learning that Inform </a:t>
            </a:r>
            <a:r>
              <a:rPr lang="en-CA" dirty="0" smtClean="0"/>
              <a:t>Practice</a:t>
            </a:r>
          </a:p>
          <a:p>
            <a:pPr lvl="1"/>
            <a:r>
              <a:rPr lang="en-CA" dirty="0">
                <a:hlinkClick r:id="rId5"/>
              </a:rPr>
              <a:t>https://</a:t>
            </a:r>
            <a:r>
              <a:rPr lang="en-CA" dirty="0" smtClean="0">
                <a:hlinkClick r:id="rId5"/>
              </a:rPr>
              <a:t>www.naeyc.org/dap/12-principles-of-child-development</a:t>
            </a:r>
            <a:endParaRPr lang="en-CA" dirty="0" smtClean="0"/>
          </a:p>
          <a:p>
            <a:pPr marL="0" indent="0">
              <a:buNone/>
            </a:pPr>
            <a:endParaRPr lang="en-CA" dirty="0" smtClean="0"/>
          </a:p>
        </p:txBody>
      </p:sp>
      <p:sp>
        <p:nvSpPr>
          <p:cNvPr id="4" name="Slide Number Placeholder 3"/>
          <p:cNvSpPr>
            <a:spLocks noGrp="1"/>
          </p:cNvSpPr>
          <p:nvPr>
            <p:ph type="sldNum" sz="quarter" idx="12"/>
          </p:nvPr>
        </p:nvSpPr>
        <p:spPr/>
        <p:txBody>
          <a:bodyPr/>
          <a:lstStyle/>
          <a:p>
            <a:fld id="{A82C91AC-F8C4-471A-9F19-C2EA8576DF20}" type="slidenum">
              <a:rPr lang="en-CA" smtClean="0"/>
              <a:pPr/>
              <a:t>26</a:t>
            </a:fld>
            <a:endParaRPr lang="en-CA" dirty="0"/>
          </a:p>
        </p:txBody>
      </p:sp>
    </p:spTree>
    <p:extLst>
      <p:ext uri="{BB962C8B-B14F-4D97-AF65-F5344CB8AC3E}">
        <p14:creationId xmlns:p14="http://schemas.microsoft.com/office/powerpoint/2010/main" val="995692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12 Principles of Child Development and Learning that Inform Practice</a:t>
            </a:r>
            <a:endParaRPr lang="en-CA" dirty="0"/>
          </a:p>
        </p:txBody>
      </p:sp>
      <p:sp>
        <p:nvSpPr>
          <p:cNvPr id="3" name="Content Placeholder 2"/>
          <p:cNvSpPr>
            <a:spLocks noGrp="1"/>
          </p:cNvSpPr>
          <p:nvPr>
            <p:ph sz="half" idx="1"/>
          </p:nvPr>
        </p:nvSpPr>
        <p:spPr/>
        <p:txBody>
          <a:bodyPr>
            <a:normAutofit fontScale="85000" lnSpcReduction="10000"/>
          </a:bodyPr>
          <a:lstStyle/>
          <a:p>
            <a:r>
              <a:rPr lang="en-CA" dirty="0" smtClean="0"/>
              <a:t>All areas of learning are important</a:t>
            </a:r>
          </a:p>
          <a:p>
            <a:r>
              <a:rPr lang="en-CA" dirty="0" smtClean="0"/>
              <a:t>Learning follow sequences</a:t>
            </a:r>
          </a:p>
          <a:p>
            <a:r>
              <a:rPr lang="en-CA" dirty="0" smtClean="0"/>
              <a:t>Learning proceed at varying rates</a:t>
            </a:r>
          </a:p>
          <a:p>
            <a:r>
              <a:rPr lang="en-CA" dirty="0" smtClean="0"/>
              <a:t>Learning results from maturation and experience</a:t>
            </a:r>
          </a:p>
          <a:p>
            <a:r>
              <a:rPr lang="en-CA" dirty="0" smtClean="0"/>
              <a:t>Early experiences have profound affects learning</a:t>
            </a:r>
          </a:p>
          <a:p>
            <a:r>
              <a:rPr lang="en-CA" dirty="0" smtClean="0"/>
              <a:t>Development proceeds toward greater complexity</a:t>
            </a:r>
            <a:endParaRPr lang="en-CA" dirty="0"/>
          </a:p>
        </p:txBody>
      </p:sp>
      <p:sp>
        <p:nvSpPr>
          <p:cNvPr id="5" name="Content Placeholder 4"/>
          <p:cNvSpPr>
            <a:spLocks noGrp="1"/>
          </p:cNvSpPr>
          <p:nvPr>
            <p:ph sz="half" idx="2"/>
          </p:nvPr>
        </p:nvSpPr>
        <p:spPr/>
        <p:txBody>
          <a:bodyPr>
            <a:normAutofit fontScale="85000" lnSpcReduction="10000"/>
          </a:bodyPr>
          <a:lstStyle/>
          <a:p>
            <a:r>
              <a:rPr lang="en-CA" dirty="0" smtClean="0"/>
              <a:t>Children develop best with secure relationships</a:t>
            </a:r>
          </a:p>
          <a:p>
            <a:r>
              <a:rPr lang="en-CA" dirty="0" smtClean="0"/>
              <a:t>Learning occurs through  social and cultural contexts</a:t>
            </a:r>
          </a:p>
          <a:p>
            <a:r>
              <a:rPr lang="en-CA" dirty="0" smtClean="0"/>
              <a:t>Children learn in a variety of ways</a:t>
            </a:r>
          </a:p>
          <a:p>
            <a:r>
              <a:rPr lang="en-CA" dirty="0" smtClean="0"/>
              <a:t>Play is important for social competence</a:t>
            </a:r>
          </a:p>
          <a:p>
            <a:r>
              <a:rPr lang="en-CA" dirty="0" smtClean="0"/>
              <a:t>Learning advance when children are challenged</a:t>
            </a:r>
          </a:p>
          <a:p>
            <a:r>
              <a:rPr lang="en-CA" dirty="0" smtClean="0"/>
              <a:t>Children’s experiences shape their motivation</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27</a:t>
            </a:fld>
            <a:endParaRPr lang="en-CA" dirty="0"/>
          </a:p>
        </p:txBody>
      </p:sp>
    </p:spTree>
    <p:extLst>
      <p:ext uri="{BB962C8B-B14F-4D97-AF65-F5344CB8AC3E}">
        <p14:creationId xmlns:p14="http://schemas.microsoft.com/office/powerpoint/2010/main" val="298786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Internet and Media </a:t>
            </a:r>
            <a:r>
              <a:rPr lang="en-CA" dirty="0" smtClean="0"/>
              <a:t>Safety for Families</a:t>
            </a:r>
            <a:r>
              <a:rPr lang="en-CA" sz="3100" dirty="0" smtClean="0"/>
              <a:t/>
            </a:r>
            <a:br>
              <a:rPr lang="en-CA" sz="3100" dirty="0" smtClean="0"/>
            </a:br>
            <a:r>
              <a:rPr lang="en-CA" dirty="0" smtClean="0"/>
              <a:t>7-Lesson </a:t>
            </a:r>
            <a:r>
              <a:rPr lang="en-CA" dirty="0"/>
              <a:t>Sunday School </a:t>
            </a:r>
            <a:r>
              <a:rPr lang="en-CA" dirty="0" smtClean="0"/>
              <a:t>Class </a:t>
            </a:r>
            <a:endParaRPr lang="en-CA"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CA" dirty="0"/>
              <a:t>Children are an Heritage of the Lord</a:t>
            </a:r>
          </a:p>
          <a:p>
            <a:pPr marL="514350" indent="-514350">
              <a:buFont typeface="+mj-lt"/>
              <a:buAutoNum type="arabicPeriod"/>
            </a:pPr>
            <a:r>
              <a:rPr lang="en-CA" dirty="0" smtClean="0"/>
              <a:t>The </a:t>
            </a:r>
            <a:r>
              <a:rPr lang="en-CA" dirty="0"/>
              <a:t>Sacred Roles of Fathers and Mothers</a:t>
            </a:r>
          </a:p>
          <a:p>
            <a:pPr marL="514350" indent="-514350">
              <a:buFont typeface="+mj-lt"/>
              <a:buAutoNum type="arabicPeriod"/>
            </a:pPr>
            <a:r>
              <a:rPr lang="en-CA" dirty="0" smtClean="0"/>
              <a:t>Internet </a:t>
            </a:r>
            <a:r>
              <a:rPr lang="en-CA" dirty="0"/>
              <a:t>and Media Safety for Families</a:t>
            </a:r>
          </a:p>
          <a:p>
            <a:pPr marL="514350" indent="-514350">
              <a:buFont typeface="+mj-lt"/>
              <a:buAutoNum type="arabicPeriod"/>
            </a:pPr>
            <a:r>
              <a:rPr lang="en-CA" dirty="0" smtClean="0"/>
              <a:t>Teach your Children about Media Choices </a:t>
            </a:r>
          </a:p>
          <a:p>
            <a:pPr marL="514350" indent="-514350">
              <a:buFont typeface="+mj-lt"/>
              <a:buAutoNum type="arabicPeriod"/>
            </a:pPr>
            <a:r>
              <a:rPr lang="en-CA" dirty="0" smtClean="0"/>
              <a:t>Teach your Children to prevent/avoid Pornography</a:t>
            </a:r>
          </a:p>
          <a:p>
            <a:pPr marL="514350" indent="-514350">
              <a:buFont typeface="+mj-lt"/>
              <a:buAutoNum type="arabicPeriod"/>
            </a:pPr>
            <a:r>
              <a:rPr lang="en-CA" dirty="0" smtClean="0"/>
              <a:t>Teach Your Children about inappropriate Internet/Media Exposures</a:t>
            </a:r>
          </a:p>
          <a:p>
            <a:pPr marL="514350" indent="-514350">
              <a:buFont typeface="+mj-lt"/>
              <a:buAutoNum type="arabicPeriod"/>
            </a:pPr>
            <a:r>
              <a:rPr lang="en-CA" dirty="0" smtClean="0"/>
              <a:t>Make Emergency Response Plans</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3</a:t>
            </a:fld>
            <a:endParaRPr lang="en-CA" dirty="0"/>
          </a:p>
        </p:txBody>
      </p:sp>
      <p:sp>
        <p:nvSpPr>
          <p:cNvPr id="5" name="Right Arrow 4"/>
          <p:cNvSpPr/>
          <p:nvPr/>
        </p:nvSpPr>
        <p:spPr>
          <a:xfrm>
            <a:off x="251520" y="2924944"/>
            <a:ext cx="720080" cy="792088"/>
          </a:xfrm>
          <a:prstGeom prst="rightArrow">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82548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Lesson</a:t>
            </a:r>
            <a:br>
              <a:rPr lang="en-CA" dirty="0" smtClean="0"/>
            </a:br>
            <a:r>
              <a:rPr lang="en-CA" dirty="0" smtClean="0"/>
              <a:t>Outline</a:t>
            </a:r>
            <a:endParaRPr lang="en-CA" dirty="0"/>
          </a:p>
        </p:txBody>
      </p:sp>
      <p:sp>
        <p:nvSpPr>
          <p:cNvPr id="3" name="Content Placeholder 2"/>
          <p:cNvSpPr>
            <a:spLocks noGrp="1"/>
          </p:cNvSpPr>
          <p:nvPr>
            <p:ph idx="1"/>
          </p:nvPr>
        </p:nvSpPr>
        <p:spPr>
          <a:xfrm>
            <a:off x="457200" y="1600200"/>
            <a:ext cx="5842992" cy="4525963"/>
          </a:xfrm>
        </p:spPr>
        <p:txBody>
          <a:bodyPr>
            <a:normAutofit/>
          </a:bodyPr>
          <a:lstStyle/>
          <a:p>
            <a:r>
              <a:rPr lang="en-CA" dirty="0"/>
              <a:t>Lesson Objectives</a:t>
            </a:r>
          </a:p>
          <a:p>
            <a:r>
              <a:rPr lang="en-CA" dirty="0" smtClean="0"/>
              <a:t>Parents </a:t>
            </a:r>
            <a:r>
              <a:rPr lang="en-CA" dirty="0"/>
              <a:t>are responsible to teach their </a:t>
            </a:r>
            <a:r>
              <a:rPr lang="en-CA" dirty="0" smtClean="0"/>
              <a:t>children</a:t>
            </a:r>
            <a:endParaRPr lang="en-CA" dirty="0"/>
          </a:p>
          <a:p>
            <a:r>
              <a:rPr lang="en-CA" dirty="0"/>
              <a:t>Parents can receive inspiration in teaching </a:t>
            </a:r>
            <a:r>
              <a:rPr lang="en-CA" dirty="0" smtClean="0"/>
              <a:t>their children</a:t>
            </a:r>
            <a:endParaRPr lang="en-CA" dirty="0"/>
          </a:p>
          <a:p>
            <a:r>
              <a:rPr lang="en-CA" dirty="0"/>
              <a:t>Parents teach </a:t>
            </a:r>
            <a:r>
              <a:rPr lang="en-CA" dirty="0" smtClean="0"/>
              <a:t>by example </a:t>
            </a:r>
            <a:r>
              <a:rPr lang="en-CA" dirty="0"/>
              <a:t>and </a:t>
            </a:r>
            <a:r>
              <a:rPr lang="en-CA" dirty="0" smtClean="0"/>
              <a:t>instruction</a:t>
            </a:r>
          </a:p>
          <a:p>
            <a:r>
              <a:rPr lang="en-CA" dirty="0" smtClean="0"/>
              <a:t>Suggested </a:t>
            </a:r>
            <a:r>
              <a:rPr lang="en-CA" dirty="0"/>
              <a:t>Actions</a:t>
            </a:r>
          </a:p>
          <a:p>
            <a:endParaRPr lang="en-CA" dirty="0"/>
          </a:p>
        </p:txBody>
      </p:sp>
      <p:sp>
        <p:nvSpPr>
          <p:cNvPr id="4" name="Slide Number Placeholder 3"/>
          <p:cNvSpPr>
            <a:spLocks noGrp="1"/>
          </p:cNvSpPr>
          <p:nvPr>
            <p:ph type="sldNum" sz="quarter" idx="12"/>
          </p:nvPr>
        </p:nvSpPr>
        <p:spPr>
          <a:xfrm>
            <a:off x="7010432" y="6356350"/>
            <a:ext cx="2133600" cy="365125"/>
          </a:xfrm>
        </p:spPr>
        <p:txBody>
          <a:bodyPr/>
          <a:lstStyle/>
          <a:p>
            <a:fld id="{A82C91AC-F8C4-471A-9F19-C2EA8576DF20}" type="slidenum">
              <a:rPr lang="en-CA" smtClean="0"/>
              <a:pPr/>
              <a:t>4</a:t>
            </a:fld>
            <a:endParaRPr lang="en-CA" dirty="0"/>
          </a:p>
        </p:txBody>
      </p:sp>
      <p:pic>
        <p:nvPicPr>
          <p:cNvPr id="4100" name="Picture 4" descr="Teaching Children About Online Ri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661" y="2076005"/>
            <a:ext cx="2220200" cy="279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21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Lesson</a:t>
            </a:r>
            <a:br>
              <a:rPr lang="en-CA" dirty="0" smtClean="0"/>
            </a:br>
            <a:r>
              <a:rPr lang="en-CA" dirty="0" smtClean="0"/>
              <a:t>Objectives</a:t>
            </a:r>
            <a:endParaRPr lang="en-CA" dirty="0"/>
          </a:p>
        </p:txBody>
      </p:sp>
      <p:sp>
        <p:nvSpPr>
          <p:cNvPr id="3" name="Content Placeholder 2"/>
          <p:cNvSpPr>
            <a:spLocks noGrp="1"/>
          </p:cNvSpPr>
          <p:nvPr>
            <p:ph idx="1"/>
          </p:nvPr>
        </p:nvSpPr>
        <p:spPr/>
        <p:txBody>
          <a:bodyPr>
            <a:normAutofit/>
          </a:bodyPr>
          <a:lstStyle/>
          <a:p>
            <a:r>
              <a:rPr lang="en-CA" dirty="0"/>
              <a:t>Ponder the needs of </a:t>
            </a:r>
            <a:r>
              <a:rPr lang="en-CA" dirty="0" smtClean="0"/>
              <a:t>your children</a:t>
            </a:r>
          </a:p>
          <a:p>
            <a:r>
              <a:rPr lang="en-CA" dirty="0" smtClean="0"/>
              <a:t>Plan </a:t>
            </a:r>
            <a:r>
              <a:rPr lang="en-CA" dirty="0"/>
              <a:t>for opportunities to teach </a:t>
            </a:r>
            <a:r>
              <a:rPr lang="en-CA" dirty="0" smtClean="0"/>
              <a:t>children </a:t>
            </a:r>
            <a:r>
              <a:rPr lang="en-CA" dirty="0"/>
              <a:t>through </a:t>
            </a:r>
            <a:r>
              <a:rPr lang="en-CA" dirty="0" smtClean="0"/>
              <a:t>your </a:t>
            </a:r>
            <a:r>
              <a:rPr lang="en-CA" dirty="0"/>
              <a:t>actions and words</a:t>
            </a:r>
          </a:p>
          <a:p>
            <a:r>
              <a:rPr lang="en-CA" dirty="0"/>
              <a:t>Review </a:t>
            </a:r>
            <a:r>
              <a:rPr lang="en-CA" dirty="0" smtClean="0"/>
              <a:t>material </a:t>
            </a:r>
            <a:r>
              <a:rPr lang="en-CA" dirty="0"/>
              <a:t>on teaching in the </a:t>
            </a:r>
            <a:r>
              <a:rPr lang="en-CA" dirty="0" smtClean="0"/>
              <a:t>family</a:t>
            </a:r>
          </a:p>
          <a:p>
            <a:r>
              <a:rPr lang="en-CA" dirty="0" smtClean="0"/>
              <a:t>Introduce material for teaching children about media choices</a:t>
            </a: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5</a:t>
            </a:fld>
            <a:endParaRPr lang="en-CA" dirty="0"/>
          </a:p>
        </p:txBody>
      </p:sp>
      <p:pic>
        <p:nvPicPr>
          <p:cNvPr id="6146" name="Picture 2" descr="Money is the problem that husbands and wives must ponder most when they want to have another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1700808"/>
            <a:ext cx="501015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sp>
        <p:nvSpPr>
          <p:cNvPr id="6" name="Text Placeholder 5"/>
          <p:cNvSpPr>
            <a:spLocks noGrp="1"/>
          </p:cNvSpPr>
          <p:nvPr>
            <p:ph type="body" idx="1"/>
          </p:nvPr>
        </p:nvSpPr>
        <p:spPr/>
        <p:txBody>
          <a:bodyPr/>
          <a:lstStyle/>
          <a:p>
            <a:r>
              <a:rPr lang="en-CA" dirty="0"/>
              <a:t>Parents are responsible to teach their </a:t>
            </a:r>
            <a:r>
              <a:rPr lang="en-CA" dirty="0" smtClean="0"/>
              <a:t>children</a:t>
            </a:r>
          </a:p>
          <a:p>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6</a:t>
            </a:fld>
            <a:endParaRPr lang="en-CA" dirty="0"/>
          </a:p>
        </p:txBody>
      </p:sp>
      <p:pic>
        <p:nvPicPr>
          <p:cNvPr id="2050" name="Picture 2" descr="http://ldsmediatalk.com/wp-content/uploads/2013/02/teaching-childre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07166" y="1967500"/>
            <a:ext cx="5673146" cy="390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4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CA" dirty="0" smtClean="0"/>
              <a:t>Teenager Communication</a:t>
            </a:r>
            <a:br>
              <a:rPr lang="en-CA" dirty="0" smtClean="0"/>
            </a:br>
            <a:endParaRPr lang="en-CA" dirty="0"/>
          </a:p>
        </p:txBody>
      </p:sp>
      <p:sp>
        <p:nvSpPr>
          <p:cNvPr id="4" name="Slide Number Placeholder 3"/>
          <p:cNvSpPr>
            <a:spLocks noGrp="1"/>
          </p:cNvSpPr>
          <p:nvPr>
            <p:ph type="sldNum" sz="quarter" idx="12"/>
          </p:nvPr>
        </p:nvSpPr>
        <p:spPr/>
        <p:txBody>
          <a:bodyPr/>
          <a:lstStyle/>
          <a:p>
            <a:fld id="{A82C91AC-F8C4-471A-9F19-C2EA8576DF20}" type="slidenum">
              <a:rPr lang="en-CA" smtClean="0"/>
              <a:pPr/>
              <a:t>7</a:t>
            </a:fld>
            <a:endParaRPr lang="en-CA" dirty="0"/>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50" y="3501008"/>
            <a:ext cx="1043066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p:nvPr/>
        </p:nvSpPr>
        <p:spPr>
          <a:xfrm>
            <a:off x="5580112" y="1412776"/>
            <a:ext cx="3059396" cy="2376264"/>
          </a:xfrm>
          <a:prstGeom prst="wedgeRectCallout">
            <a:avLst>
              <a:gd name="adj1" fmla="val 2556"/>
              <a:gd name="adj2" fmla="val 674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5580112" y="1569857"/>
            <a:ext cx="3111749" cy="2062103"/>
          </a:xfrm>
          <a:prstGeom prst="rect">
            <a:avLst/>
          </a:prstGeom>
          <a:noFill/>
          <a:ln w="50800">
            <a:noFill/>
          </a:ln>
        </p:spPr>
        <p:txBody>
          <a:bodyPr wrap="none" rtlCol="0">
            <a:spAutoFit/>
          </a:bodyPr>
          <a:lstStyle/>
          <a:p>
            <a:pPr algn="ctr"/>
            <a:r>
              <a:rPr lang="en-CA" sz="3200" dirty="0" smtClean="0">
                <a:latin typeface="Comic Sans MS" pitchFamily="66" charset="0"/>
              </a:rPr>
              <a:t>Why does</a:t>
            </a:r>
            <a:br>
              <a:rPr lang="en-CA" sz="3200" dirty="0" smtClean="0">
                <a:latin typeface="Comic Sans MS" pitchFamily="66" charset="0"/>
              </a:rPr>
            </a:br>
            <a:r>
              <a:rPr lang="en-CA" sz="3200" dirty="0" smtClean="0">
                <a:latin typeface="Comic Sans MS" pitchFamily="66" charset="0"/>
              </a:rPr>
              <a:t>everything you</a:t>
            </a:r>
            <a:br>
              <a:rPr lang="en-CA" sz="3200" dirty="0" smtClean="0">
                <a:latin typeface="Comic Sans MS" pitchFamily="66" charset="0"/>
              </a:rPr>
            </a:br>
            <a:r>
              <a:rPr lang="en-CA" sz="3200" dirty="0" smtClean="0">
                <a:latin typeface="Comic Sans MS" pitchFamily="66" charset="0"/>
              </a:rPr>
              <a:t>say have to be</a:t>
            </a:r>
            <a:br>
              <a:rPr lang="en-CA" sz="3200" dirty="0" smtClean="0">
                <a:latin typeface="Comic Sans MS" pitchFamily="66" charset="0"/>
              </a:rPr>
            </a:br>
            <a:r>
              <a:rPr lang="en-CA" sz="3200" dirty="0" smtClean="0">
                <a:latin typeface="Comic Sans MS" pitchFamily="66" charset="0"/>
              </a:rPr>
              <a:t>so criticizable?</a:t>
            </a:r>
            <a:endParaRPr lang="en-CA" sz="3200" dirty="0">
              <a:latin typeface="Comic Sans MS" pitchFamily="66" charset="0"/>
            </a:endParaRPr>
          </a:p>
        </p:txBody>
      </p:sp>
      <p:sp>
        <p:nvSpPr>
          <p:cNvPr id="11" name="Rectangular Callout 10"/>
          <p:cNvSpPr/>
          <p:nvPr/>
        </p:nvSpPr>
        <p:spPr>
          <a:xfrm>
            <a:off x="467544" y="980728"/>
            <a:ext cx="3600400" cy="2376264"/>
          </a:xfrm>
          <a:prstGeom prst="wedgeRectCallout">
            <a:avLst>
              <a:gd name="adj1" fmla="val -934"/>
              <a:gd name="adj2" fmla="val 703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611560" y="1164721"/>
            <a:ext cx="3320140" cy="2062103"/>
          </a:xfrm>
          <a:prstGeom prst="rect">
            <a:avLst/>
          </a:prstGeom>
          <a:solidFill>
            <a:schemeClr val="bg1"/>
          </a:solidFill>
          <a:ln w="50800">
            <a:noFill/>
          </a:ln>
        </p:spPr>
        <p:txBody>
          <a:bodyPr wrap="none" rtlCol="0">
            <a:spAutoFit/>
          </a:bodyPr>
          <a:lstStyle/>
          <a:p>
            <a:pPr algn="ctr"/>
            <a:r>
              <a:rPr lang="en-CA" sz="3200" dirty="0" smtClean="0">
                <a:latin typeface="Comic Sans MS" pitchFamily="66" charset="0"/>
              </a:rPr>
              <a:t>Why do you</a:t>
            </a:r>
            <a:br>
              <a:rPr lang="en-CA" sz="3200" dirty="0" smtClean="0">
                <a:latin typeface="Comic Sans MS" pitchFamily="66" charset="0"/>
              </a:rPr>
            </a:br>
            <a:r>
              <a:rPr lang="en-CA" sz="3200" dirty="0" smtClean="0">
                <a:latin typeface="Comic Sans MS" pitchFamily="66" charset="0"/>
              </a:rPr>
              <a:t>have to criticize</a:t>
            </a:r>
            <a:br>
              <a:rPr lang="en-CA" sz="3200" dirty="0" smtClean="0">
                <a:latin typeface="Comic Sans MS" pitchFamily="66" charset="0"/>
              </a:rPr>
            </a:br>
            <a:r>
              <a:rPr lang="en-CA" sz="3200" dirty="0" smtClean="0">
                <a:latin typeface="Comic Sans MS" pitchFamily="66" charset="0"/>
              </a:rPr>
              <a:t>everything</a:t>
            </a:r>
            <a:br>
              <a:rPr lang="en-CA" sz="3200" dirty="0" smtClean="0">
                <a:latin typeface="Comic Sans MS" pitchFamily="66" charset="0"/>
              </a:rPr>
            </a:br>
            <a:r>
              <a:rPr lang="en-CA" sz="3200" dirty="0" smtClean="0">
                <a:latin typeface="Comic Sans MS" pitchFamily="66" charset="0"/>
              </a:rPr>
              <a:t>I say?</a:t>
            </a:r>
            <a:endParaRPr lang="en-CA" sz="3200" dirty="0">
              <a:latin typeface="Comic Sans MS" pitchFamily="66" charset="0"/>
            </a:endParaRPr>
          </a:p>
        </p:txBody>
      </p:sp>
    </p:spTree>
    <p:extLst>
      <p:ext uri="{BB962C8B-B14F-4D97-AF65-F5344CB8AC3E}">
        <p14:creationId xmlns:p14="http://schemas.microsoft.com/office/powerpoint/2010/main" val="408684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CA" dirty="0" smtClean="0"/>
              <a:t>Elder</a:t>
            </a:r>
            <a:br>
              <a:rPr lang="en-CA" dirty="0" smtClean="0"/>
            </a:br>
            <a:r>
              <a:rPr lang="en-CA" dirty="0" smtClean="0"/>
              <a:t>M</a:t>
            </a:r>
            <a:r>
              <a:rPr lang="en-CA" dirty="0"/>
              <a:t>. Russell Ballard</a:t>
            </a:r>
          </a:p>
        </p:txBody>
      </p:sp>
      <p:sp>
        <p:nvSpPr>
          <p:cNvPr id="5" name="Content Placeholder 4"/>
          <p:cNvSpPr>
            <a:spLocks noGrp="1"/>
          </p:cNvSpPr>
          <p:nvPr>
            <p:ph idx="1"/>
          </p:nvPr>
        </p:nvSpPr>
        <p:spPr/>
        <p:txBody>
          <a:bodyPr>
            <a:normAutofit fontScale="85000" lnSpcReduction="20000"/>
          </a:bodyPr>
          <a:lstStyle/>
          <a:p>
            <a:pPr marL="0" indent="0">
              <a:buNone/>
            </a:pPr>
            <a:r>
              <a:rPr lang="en-CA" dirty="0"/>
              <a:t>“We cannot and we must not </a:t>
            </a:r>
            <a:r>
              <a:rPr lang="en-CA" dirty="0" smtClean="0"/>
              <a:t>allow the</a:t>
            </a:r>
            <a:br>
              <a:rPr lang="en-CA" dirty="0" smtClean="0"/>
            </a:br>
            <a:r>
              <a:rPr lang="en-CA" dirty="0" smtClean="0"/>
              <a:t>school</a:t>
            </a:r>
            <a:r>
              <a:rPr lang="en-CA" dirty="0"/>
              <a:t>, community, </a:t>
            </a:r>
            <a:r>
              <a:rPr lang="en-CA" dirty="0" smtClean="0"/>
              <a:t>television or even</a:t>
            </a:r>
            <a:br>
              <a:rPr lang="en-CA" dirty="0" smtClean="0"/>
            </a:br>
            <a:r>
              <a:rPr lang="en-CA" dirty="0" smtClean="0"/>
              <a:t>Church </a:t>
            </a:r>
            <a:r>
              <a:rPr lang="en-CA" dirty="0"/>
              <a:t>organizations </a:t>
            </a:r>
            <a:r>
              <a:rPr lang="en-CA" dirty="0" smtClean="0"/>
              <a:t>to establish our</a:t>
            </a:r>
            <a:br>
              <a:rPr lang="en-CA" dirty="0" smtClean="0"/>
            </a:br>
            <a:r>
              <a:rPr lang="en-CA" dirty="0" smtClean="0"/>
              <a:t>children’s </a:t>
            </a:r>
            <a:r>
              <a:rPr lang="en-CA" dirty="0"/>
              <a:t>values</a:t>
            </a:r>
          </a:p>
          <a:p>
            <a:pPr marL="0" indent="0">
              <a:buNone/>
            </a:pPr>
            <a:r>
              <a:rPr lang="en-CA" dirty="0"/>
              <a:t>The Lord has placed this duty </a:t>
            </a:r>
            <a:r>
              <a:rPr lang="en-CA" dirty="0" smtClean="0"/>
              <a:t>with</a:t>
            </a:r>
            <a:br>
              <a:rPr lang="en-CA" dirty="0" smtClean="0"/>
            </a:br>
            <a:r>
              <a:rPr lang="en-CA" dirty="0" smtClean="0"/>
              <a:t>mothers </a:t>
            </a:r>
            <a:r>
              <a:rPr lang="en-CA" dirty="0"/>
              <a:t>and fathers</a:t>
            </a:r>
          </a:p>
          <a:p>
            <a:pPr marL="0" indent="0">
              <a:buNone/>
            </a:pPr>
            <a:r>
              <a:rPr lang="en-CA" dirty="0"/>
              <a:t>It is one from which we cannot escape and one that cannot be delegated</a:t>
            </a:r>
          </a:p>
          <a:p>
            <a:pPr marL="0" indent="0">
              <a:buNone/>
            </a:pPr>
            <a:r>
              <a:rPr lang="en-CA" dirty="0"/>
              <a:t>Others may help, but parents remain </a:t>
            </a:r>
            <a:r>
              <a:rPr lang="en-CA" dirty="0" smtClean="0"/>
              <a:t>accountable</a:t>
            </a:r>
            <a:endParaRPr lang="en-CA" dirty="0"/>
          </a:p>
          <a:p>
            <a:pPr marL="0" indent="0">
              <a:buNone/>
            </a:pPr>
            <a:r>
              <a:rPr lang="en-CA" dirty="0"/>
              <a:t>Therefore, we must guard the sanctity of our homes because that is where children develop their values, attitudes, and habits for everyday living” </a:t>
            </a:r>
          </a:p>
          <a:p>
            <a:pPr marL="0" indent="0">
              <a:buNone/>
            </a:pPr>
            <a:endParaRPr lang="en-CA" dirty="0"/>
          </a:p>
        </p:txBody>
      </p:sp>
      <p:sp>
        <p:nvSpPr>
          <p:cNvPr id="3" name="Slide Number Placeholder 2"/>
          <p:cNvSpPr>
            <a:spLocks noGrp="1"/>
          </p:cNvSpPr>
          <p:nvPr>
            <p:ph type="sldNum" sz="quarter" idx="12"/>
          </p:nvPr>
        </p:nvSpPr>
        <p:spPr/>
        <p:txBody>
          <a:bodyPr/>
          <a:lstStyle/>
          <a:p>
            <a:fld id="{A82C91AC-F8C4-471A-9F19-C2EA8576DF20}" type="slidenum">
              <a:rPr lang="en-CA" smtClean="0"/>
              <a:pPr/>
              <a:t>8</a:t>
            </a:fld>
            <a:endParaRPr lang="en-CA" dirty="0"/>
          </a:p>
        </p:txBody>
      </p:sp>
      <p:pic>
        <p:nvPicPr>
          <p:cNvPr id="6" name="Picture 2" descr="http://www.lds.org/bc/content/shared/content/images/leaders/m-russell-ballard-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6632"/>
            <a:ext cx="2518432"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928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The Whirlpool Of THOROLD</a:t>
            </a:r>
            <a:br>
              <a:rPr lang="en-CA" dirty="0"/>
            </a:br>
            <a:endParaRPr lang="en-CA" dirty="0"/>
          </a:p>
        </p:txBody>
      </p:sp>
      <p:pic>
        <p:nvPicPr>
          <p:cNvPr id="5" name="The Whirlpool Of THOROLD (BETTER VIEW)_56sec.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546100" y="1600200"/>
            <a:ext cx="8051800" cy="4525963"/>
          </a:xfrm>
        </p:spPr>
      </p:pic>
      <p:sp>
        <p:nvSpPr>
          <p:cNvPr id="4" name="Slide Number Placeholder 3"/>
          <p:cNvSpPr>
            <a:spLocks noGrp="1"/>
          </p:cNvSpPr>
          <p:nvPr>
            <p:ph type="sldNum" sz="quarter" idx="12"/>
          </p:nvPr>
        </p:nvSpPr>
        <p:spPr/>
        <p:txBody>
          <a:bodyPr/>
          <a:lstStyle/>
          <a:p>
            <a:fld id="{A82C91AC-F8C4-471A-9F19-C2EA8576DF20}" type="slidenum">
              <a:rPr lang="en-CA" smtClean="0"/>
              <a:pPr/>
              <a:t>9</a:t>
            </a:fld>
            <a:endParaRPr lang="en-CA" dirty="0"/>
          </a:p>
        </p:txBody>
      </p:sp>
    </p:spTree>
    <p:extLst>
      <p:ext uri="{BB962C8B-B14F-4D97-AF65-F5344CB8AC3E}">
        <p14:creationId xmlns:p14="http://schemas.microsoft.com/office/powerpoint/2010/main" val="4291093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5576</TotalTime>
  <Words>3774</Words>
  <Application>Microsoft Office PowerPoint</Application>
  <PresentationFormat>On-screen Show (4:3)</PresentationFormat>
  <Paragraphs>549</Paragraphs>
  <Slides>27</Slides>
  <Notes>27</Notes>
  <HiddenSlides>0</HiddenSlides>
  <MMClips>3</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Internet and Media Safety for Families</vt:lpstr>
      <vt:lpstr>Lesson 3 Review Internet and Media Safety for Families</vt:lpstr>
      <vt:lpstr>Internet and Media Safety for Families 7-Lesson Sunday School Class </vt:lpstr>
      <vt:lpstr>Lesson Outline</vt:lpstr>
      <vt:lpstr>Lesson Objectives</vt:lpstr>
      <vt:lpstr>PowerPoint Presentation</vt:lpstr>
      <vt:lpstr>Teenager Communication </vt:lpstr>
      <vt:lpstr>Elder M. Russell Ballard</vt:lpstr>
      <vt:lpstr>The Whirlpool Of THOROLD </vt:lpstr>
      <vt:lpstr>What do we teach? Basic Doctrinal Principles </vt:lpstr>
      <vt:lpstr>Wonderful Internet Resources </vt:lpstr>
      <vt:lpstr>Stay Safe Tips for Social Networking</vt:lpstr>
      <vt:lpstr>PowerPoint Presentation</vt:lpstr>
      <vt:lpstr>How do we teach? Teaching in the Savior’s Way</vt:lpstr>
      <vt:lpstr>Watch Your Step </vt:lpstr>
      <vt:lpstr>Assessment Surveys</vt:lpstr>
      <vt:lpstr>Educate Your Family </vt:lpstr>
      <vt:lpstr>PowerPoint Presentation</vt:lpstr>
      <vt:lpstr>PowerPoint Presentation</vt:lpstr>
      <vt:lpstr>Checking Browser History Tips for Parents</vt:lpstr>
      <vt:lpstr>Conclusions </vt:lpstr>
      <vt:lpstr>Suggested Actions </vt:lpstr>
      <vt:lpstr>Discussion </vt:lpstr>
      <vt:lpstr>Bibliography - 1 </vt:lpstr>
      <vt:lpstr>Bibliography - 2 </vt:lpstr>
      <vt:lpstr>Bibliography - 3 </vt:lpstr>
      <vt:lpstr>12 Principles of Child Development and Learning that Inform Practice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Mega Presentation</dc:title>
  <dc:creator>Yogi Schulz</dc:creator>
  <cp:lastModifiedBy>Yogi Schulz</cp:lastModifiedBy>
  <cp:revision>432</cp:revision>
  <cp:lastPrinted>2013-11-10T04:18:19Z</cp:lastPrinted>
  <dcterms:created xsi:type="dcterms:W3CDTF">2008-10-29T02:12:28Z</dcterms:created>
  <dcterms:modified xsi:type="dcterms:W3CDTF">2014-01-28T02:48:42Z</dcterms:modified>
</cp:coreProperties>
</file>